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16"/>
  </p:notesMasterIdLst>
  <p:sldIdLst>
    <p:sldId id="256" r:id="rId2"/>
    <p:sldId id="257" r:id="rId3"/>
    <p:sldId id="274" r:id="rId4"/>
    <p:sldId id="260" r:id="rId5"/>
    <p:sldId id="261" r:id="rId6"/>
    <p:sldId id="263" r:id="rId7"/>
    <p:sldId id="264" r:id="rId8"/>
    <p:sldId id="273" r:id="rId9"/>
    <p:sldId id="266" r:id="rId10"/>
    <p:sldId id="267" r:id="rId11"/>
    <p:sldId id="275" r:id="rId12"/>
    <p:sldId id="270" r:id="rId13"/>
    <p:sldId id="271" r:id="rId14"/>
    <p:sldId id="272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E8B1032C-EA38-4F05-BA0D-38AFFFC7BED3}" styleName="Light Style 3 –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16D9F66E-5EB9-4882-86FB-DCBF35E3C3E4}" styleName="Medium Style 4 –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BDBED569-4797-4DF1-A0F4-6AAB3CD982D8}" styleName="Light Style 3 –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–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–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–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ED083AE6-46FA-4A59-8FB0-9F97EB10719F}" styleName="Light Style 3 –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B301B821-A1FF-4177-AEE7-76D212191A09}" styleName="Medium Style 1 –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–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318" autoAdjust="0"/>
    <p:restoredTop sz="94687"/>
  </p:normalViewPr>
  <p:slideViewPr>
    <p:cSldViewPr snapToGrid="0">
      <p:cViewPr>
        <p:scale>
          <a:sx n="134" d="100"/>
          <a:sy n="134" d="100"/>
        </p:scale>
        <p:origin x="1088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14FF15-20DF-4CDD-BAB1-B1D75BF176F4}" type="datetimeFigureOut">
              <a:rPr lang="en-IN" smtClean="0"/>
              <a:t>05/12/25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D22690-DD7E-4218-BB7F-393DB623C53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791974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endParaRPr lang="en-BD"/>
            </a:p>
          </p:txBody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/>
            <a:lstStyle/>
            <a:p>
              <a:endParaRPr lang="en-BD"/>
            </a:p>
          </p:txBody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/>
            <a:lstStyle/>
            <a:p>
              <a:endParaRPr lang="en-BD"/>
            </a:p>
          </p:txBody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/>
            <a:lstStyle/>
            <a:p>
              <a:endParaRPr lang="en-BD"/>
            </a:p>
          </p:txBody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endParaRPr lang="en-BD"/>
            </a:p>
          </p:txBody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/>
            <a:lstStyle/>
            <a:p>
              <a:endParaRPr lang="en-BD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312F5-9085-4278-981E-CB9599ED3326}" type="datetime1">
              <a:rPr lang="en-IN" smtClean="0"/>
              <a:t>05/12/25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r>
              <a:rPr lang="en-US"/>
              <a:t>4th International Conference on Innovations in Data Analytics (ICIDA 2025)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013A0-A18F-4C7F-A6CA-643EFC5709F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909053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0C5A59-CC8B-4554-A431-12F9549D4052}" type="datetime1">
              <a:rPr lang="en-IN" smtClean="0"/>
              <a:t>05/12/25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4th International Conference on Innovations in Data Analytics (ICIDA 2025)</a:t>
            </a: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013A0-A18F-4C7F-A6CA-643EFC5709F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404556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73275-4964-4E47-A590-9821C2D2B0B9}" type="datetime1">
              <a:rPr lang="en-IN" smtClean="0"/>
              <a:t>05/12/25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4th International Conference on Innovations in Data Analytics (ICIDA 2025)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013A0-A18F-4C7F-A6CA-643EFC5709F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152802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D3F23-FF0A-44D0-8559-38ECAC72DE8C}" type="datetime1">
              <a:rPr lang="en-IN" smtClean="0"/>
              <a:t>05/12/25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4th International Conference on Innovations in Data Analytics (ICIDA 2025)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013A0-A18F-4C7F-A6CA-643EFC5709F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51688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5C09E-BCBF-40B9-85D3-74B01EB2168B}" type="datetime1">
              <a:rPr lang="en-IN" smtClean="0"/>
              <a:t>05/12/25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4th International Conference on Innovations in Data Analytics (ICIDA 2025)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013A0-A18F-4C7F-A6CA-643EFC5709F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2008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795BA-8893-41D5-AD97-AAA95A0E928C}" type="datetime1">
              <a:rPr lang="en-IN" smtClean="0"/>
              <a:t>05/12/25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4th International Conference on Innovations in Data Analytics (ICIDA 2025)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013A0-A18F-4C7F-A6CA-643EFC5709F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183264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8CC91-6429-42CF-8606-0B27043302C6}" type="datetime1">
              <a:rPr lang="en-IN" smtClean="0"/>
              <a:t>05/12/25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4th International Conference on Innovations in Data Analytics (ICIDA 2025)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013A0-A18F-4C7F-A6CA-643EFC5709F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04824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6885D-FE79-404E-87AD-EBDF24730EA8}" type="datetime1">
              <a:rPr lang="en-IN" smtClean="0"/>
              <a:t>05/12/25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4th International Conference on Innovations in Data Analytics (ICIDA 2025)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013A0-A18F-4C7F-A6CA-643EFC5709F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1832523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D30B32-85A2-49B5-B2F9-BE87A2F48B52}" type="datetime1">
              <a:rPr lang="en-IN" smtClean="0"/>
              <a:t>05/12/25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4th International Conference on Innovations in Data Analytics (ICIDA 2025)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013A0-A18F-4C7F-A6CA-643EFC5709F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241171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50A98-2996-42FB-8C5D-F77F19CFBD4E}" type="datetime1">
              <a:rPr lang="en-IN" smtClean="0"/>
              <a:t>05/12/25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4th International Conference on Innovations in Data Analytics (ICIDA 2025)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BC3013A0-A18F-4C7F-A6CA-643EFC5709F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609329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E3B077-34B8-411E-BCCD-305996E14322}" type="datetime1">
              <a:rPr lang="en-IN" smtClean="0"/>
              <a:t>05/12/25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4th International Conference on Innovations in Data Analytics (ICIDA 2025)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013A0-A18F-4C7F-A6CA-643EFC5709F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481566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6167BC-AECD-4962-807C-3509E4621323}" type="datetime1">
              <a:rPr lang="en-IN" smtClean="0"/>
              <a:t>05/12/25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4th International Conference on Innovations in Data Analytics (ICIDA 2025)</a:t>
            </a: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013A0-A18F-4C7F-A6CA-643EFC5709F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854726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0287A-5772-4136-A0C1-6DD5D29193E0}" type="datetime1">
              <a:rPr lang="en-IN" smtClean="0"/>
              <a:t>05/12/25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4th International Conference on Innovations in Data Analytics (ICIDA 2025)</a:t>
            </a:r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013A0-A18F-4C7F-A6CA-643EFC5709F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773116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FC53A-3D87-43DB-BF3B-BDE3FB4B3722}" type="datetime1">
              <a:rPr lang="en-IN" smtClean="0"/>
              <a:t>05/12/25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4th International Conference on Innovations in Data Analytics (ICIDA 2025)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013A0-A18F-4C7F-A6CA-643EFC5709F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37326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5786E-E37B-4118-9206-8E8847FE2DE2}" type="datetime1">
              <a:rPr lang="en-IN" smtClean="0"/>
              <a:t>05/12/25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4th International Conference on Innovations in Data Analytics (ICIDA 2025)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013A0-A18F-4C7F-A6CA-643EFC5709F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771055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73D7B-FA1B-47AF-AA2B-2CB8C13DB3E6}" type="datetime1">
              <a:rPr lang="en-IN" smtClean="0"/>
              <a:t>05/12/25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4th International Conference on Innovations in Data Analytics (ICIDA 2025)</a:t>
            </a: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013A0-A18F-4C7F-A6CA-643EFC5709F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79153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5A180-469F-4998-AD25-807E7D82E310}" type="datetime1">
              <a:rPr lang="en-IN" smtClean="0"/>
              <a:t>05/12/25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4th International Conference on Innovations in Data Analytics (ICIDA 2025)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013A0-A18F-4C7F-A6CA-643EFC5709F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488989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endParaRPr lang="en-BD"/>
            </a:p>
          </p:txBody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/>
            <a:lstStyle/>
            <a:p>
              <a:endParaRPr lang="en-BD"/>
            </a:p>
          </p:txBody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/>
            <a:lstStyle/>
            <a:p>
              <a:endParaRPr lang="en-BD"/>
            </a:p>
          </p:txBody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/>
            <a:lstStyle/>
            <a:p>
              <a:endParaRPr lang="en-BD"/>
            </a:p>
          </p:txBody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endParaRPr lang="en-BD"/>
            </a:p>
          </p:txBody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/>
            <a:lstStyle/>
            <a:p>
              <a:endParaRPr lang="en-BD"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29ADBE-4F5C-48F1-88D0-998F7BB663C4}" type="datetime1">
              <a:rPr lang="en-IN" smtClean="0"/>
              <a:t>05/12/25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r>
              <a:rPr lang="en-US"/>
              <a:t>4th International Conference on Innovations in Data Analytics (ICIDA 2025)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C3013A0-A18F-4C7F-A6CA-643EFC5709F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653385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  <p:sldLayoutId id="2147483701" r:id="rId17"/>
  </p:sldLayoutIdLst>
  <p:hf sldNum="0" hdr="0" dt="0"/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11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10.png"/><Relationship Id="rId7" Type="http://schemas.openxmlformats.org/officeDocument/2006/relationships/image" Target="../media/image47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11.svg"/><Relationship Id="rId9" Type="http://schemas.openxmlformats.org/officeDocument/2006/relationships/image" Target="../media/image49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svg"/><Relationship Id="rId5" Type="http://schemas.openxmlformats.org/officeDocument/2006/relationships/image" Target="../media/image50.png"/><Relationship Id="rId4" Type="http://schemas.openxmlformats.org/officeDocument/2006/relationships/image" Target="../media/image11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svg"/><Relationship Id="rId3" Type="http://schemas.openxmlformats.org/officeDocument/2006/relationships/image" Target="../media/image5.png"/><Relationship Id="rId7" Type="http://schemas.openxmlformats.org/officeDocument/2006/relationships/image" Target="../media/image14.svg"/><Relationship Id="rId12" Type="http://schemas.openxmlformats.org/officeDocument/2006/relationships/image" Target="../media/image19.png"/><Relationship Id="rId17" Type="http://schemas.openxmlformats.org/officeDocument/2006/relationships/image" Target="../media/image24.svg"/><Relationship Id="rId2" Type="http://schemas.openxmlformats.org/officeDocument/2006/relationships/image" Target="../media/image12.jpeg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svg"/><Relationship Id="rId5" Type="http://schemas.openxmlformats.org/officeDocument/2006/relationships/image" Target="../media/image11.svg"/><Relationship Id="rId15" Type="http://schemas.openxmlformats.org/officeDocument/2006/relationships/image" Target="../media/image22.svg"/><Relationship Id="rId10" Type="http://schemas.openxmlformats.org/officeDocument/2006/relationships/image" Target="../media/image17.png"/><Relationship Id="rId4" Type="http://schemas.openxmlformats.org/officeDocument/2006/relationships/image" Target="../media/image10.png"/><Relationship Id="rId9" Type="http://schemas.openxmlformats.org/officeDocument/2006/relationships/image" Target="../media/image16.svg"/><Relationship Id="rId1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13" Type="http://schemas.openxmlformats.org/officeDocument/2006/relationships/image" Target="../media/image33.png"/><Relationship Id="rId18" Type="http://schemas.microsoft.com/office/2007/relationships/hdphoto" Target="../media/hdphoto5.wdp"/><Relationship Id="rId3" Type="http://schemas.openxmlformats.org/officeDocument/2006/relationships/image" Target="../media/image10.png"/><Relationship Id="rId7" Type="http://schemas.openxmlformats.org/officeDocument/2006/relationships/image" Target="../media/image29.png"/><Relationship Id="rId12" Type="http://schemas.microsoft.com/office/2007/relationships/hdphoto" Target="../media/hdphoto2.wdp"/><Relationship Id="rId17" Type="http://schemas.openxmlformats.org/officeDocument/2006/relationships/image" Target="../media/image35.png"/><Relationship Id="rId2" Type="http://schemas.openxmlformats.org/officeDocument/2006/relationships/image" Target="../media/image5.png"/><Relationship Id="rId16" Type="http://schemas.microsoft.com/office/2007/relationships/hdphoto" Target="../media/hdphoto4.wd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svg"/><Relationship Id="rId11" Type="http://schemas.openxmlformats.org/officeDocument/2006/relationships/image" Target="../media/image32.png"/><Relationship Id="rId5" Type="http://schemas.openxmlformats.org/officeDocument/2006/relationships/image" Target="../media/image27.png"/><Relationship Id="rId15" Type="http://schemas.openxmlformats.org/officeDocument/2006/relationships/image" Target="../media/image34.png"/><Relationship Id="rId10" Type="http://schemas.microsoft.com/office/2007/relationships/hdphoto" Target="../media/hdphoto1.wdp"/><Relationship Id="rId19" Type="http://schemas.openxmlformats.org/officeDocument/2006/relationships/image" Target="../media/image36.png"/><Relationship Id="rId4" Type="http://schemas.openxmlformats.org/officeDocument/2006/relationships/image" Target="../media/image11.svg"/><Relationship Id="rId9" Type="http://schemas.openxmlformats.org/officeDocument/2006/relationships/image" Target="../media/image31.png"/><Relationship Id="rId14" Type="http://schemas.microsoft.com/office/2007/relationships/hdphoto" Target="../media/hdphoto3.wdp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10.png"/><Relationship Id="rId7" Type="http://schemas.openxmlformats.org/officeDocument/2006/relationships/image" Target="../media/image3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11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11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DA688-5A34-8F7A-7AAD-2D853765F9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60714" y="1380068"/>
            <a:ext cx="10831286" cy="2616199"/>
          </a:xfrm>
        </p:spPr>
        <p:txBody>
          <a:bodyPr>
            <a:normAutofit fontScale="90000"/>
          </a:bodyPr>
          <a:lstStyle/>
          <a:p>
            <a:pPr algn="ctr"/>
            <a:r>
              <a:rPr lang="en-GB" sz="4000" b="1" dirty="0" err="1">
                <a:effectLst/>
              </a:rPr>
              <a:t>TumorXAI</a:t>
            </a:r>
            <a:r>
              <a:rPr lang="en-GB" sz="4000" b="1" dirty="0">
                <a:effectLst/>
              </a:rPr>
              <a:t>: Self-Supervised Deep Learning Framework for Explainable Brain MRI </a:t>
            </a:r>
            <a:r>
              <a:rPr lang="en-GB" sz="4000" b="1" dirty="0" err="1">
                <a:effectLst/>
              </a:rPr>
              <a:t>Tumor</a:t>
            </a:r>
            <a:r>
              <a:rPr lang="en-GB" sz="4000" b="1" dirty="0">
                <a:effectLst/>
              </a:rPr>
              <a:t> Classification</a:t>
            </a:r>
            <a:br>
              <a:rPr lang="en-IN" b="1" dirty="0"/>
            </a:br>
            <a:r>
              <a:rPr lang="en-IN" sz="2800" b="1" dirty="0">
                <a:solidFill>
                  <a:schemeClr val="bg2">
                    <a:lumMod val="50000"/>
                  </a:schemeClr>
                </a:solidFill>
              </a:rPr>
              <a:t>(Paper ID - 849 )</a:t>
            </a:r>
            <a:br>
              <a:rPr lang="en-IN" sz="2800" b="1" dirty="0">
                <a:solidFill>
                  <a:schemeClr val="bg2">
                    <a:lumMod val="50000"/>
                  </a:schemeClr>
                </a:solidFill>
              </a:rPr>
            </a:br>
            <a:r>
              <a:rPr lang="en-IN" sz="2800" b="1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IN" sz="2700" dirty="0">
                <a:solidFill>
                  <a:schemeClr val="accent1"/>
                </a:solidFill>
              </a:rPr>
              <a:t>[</a:t>
            </a:r>
            <a:r>
              <a:rPr lang="en-GB" sz="2700" dirty="0">
                <a:solidFill>
                  <a:schemeClr val="accent1"/>
                </a:solidFill>
              </a:rPr>
              <a:t>Abrar Hossain Zahin¹, Amit Kumar Saha, Tanvir </a:t>
            </a:r>
            <a:r>
              <a:rPr lang="en-GB" sz="2700" dirty="0" err="1">
                <a:solidFill>
                  <a:schemeClr val="accent1"/>
                </a:solidFill>
              </a:rPr>
              <a:t>Mridha</a:t>
            </a:r>
            <a:r>
              <a:rPr lang="en-GB" sz="2700" dirty="0">
                <a:solidFill>
                  <a:schemeClr val="accent1"/>
                </a:solidFill>
              </a:rPr>
              <a:t>, Saifur Rahman,</a:t>
            </a:r>
            <a:br>
              <a:rPr lang="en-GB" sz="2700" dirty="0">
                <a:solidFill>
                  <a:schemeClr val="accent1"/>
                </a:solidFill>
              </a:rPr>
            </a:br>
            <a:r>
              <a:rPr lang="en-GB" sz="2700" dirty="0">
                <a:solidFill>
                  <a:schemeClr val="accent1"/>
                </a:solidFill>
              </a:rPr>
              <a:t>Jannatul Ferdous Prome, Raima Husna, Israt Jahan, Ahmed Wasif Reza</a:t>
            </a:r>
            <a:r>
              <a:rPr lang="en-IN" sz="2700" dirty="0">
                <a:solidFill>
                  <a:schemeClr val="accent1"/>
                </a:solidFill>
              </a:rPr>
              <a:t>]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93A073-4813-58A8-3A05-F9FC07FE14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00464" y="4148243"/>
            <a:ext cx="10058400" cy="876718"/>
          </a:xfrm>
        </p:spPr>
        <p:txBody>
          <a:bodyPr>
            <a:normAutofit fontScale="92500" lnSpcReduction="20000"/>
          </a:bodyPr>
          <a:lstStyle/>
          <a:p>
            <a:pPr algn="ctr"/>
            <a:r>
              <a:rPr lang="en-IN" sz="2400" b="1" dirty="0"/>
              <a:t>Presented By – </a:t>
            </a:r>
            <a:r>
              <a:rPr lang="en-IN" sz="2400" b="1" dirty="0">
                <a:latin typeface="+mn-lt"/>
              </a:rPr>
              <a:t>Abrar Hossain Zahin</a:t>
            </a:r>
          </a:p>
          <a:p>
            <a:pPr algn="ctr"/>
            <a:r>
              <a:rPr lang="en-GB" sz="2000" b="1" dirty="0"/>
              <a:t>Department of CSE, East West University, Dhaka, Bangladesh </a:t>
            </a:r>
            <a:r>
              <a:rPr lang="en-BD" sz="2200" dirty="0">
                <a:latin typeface="Apple Color Emoji" pitchFamily="2" charset="0"/>
              </a:rPr>
              <a:t>🇧🇩</a:t>
            </a:r>
          </a:p>
          <a:p>
            <a:pPr algn="ctr"/>
            <a:endParaRPr lang="en-IN" sz="2000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4436EB-B783-4772-69C1-1E0329AB19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08156" y="6451521"/>
            <a:ext cx="7072312" cy="365125"/>
          </a:xfrm>
        </p:spPr>
        <p:txBody>
          <a:bodyPr/>
          <a:lstStyle/>
          <a:p>
            <a:pPr algn="ctr"/>
            <a:r>
              <a:rPr lang="en-US" sz="1000" b="1" dirty="0"/>
              <a:t>4</a:t>
            </a:r>
            <a:r>
              <a:rPr lang="en-US" sz="1000" b="1" baseline="30000" dirty="0"/>
              <a:t>th</a:t>
            </a:r>
            <a:r>
              <a:rPr lang="en-US" sz="1000" b="1" dirty="0"/>
              <a:t> International Conference on Innovations in Data Analytics (ICIDA 2025</a:t>
            </a:r>
            <a:r>
              <a:rPr lang="en-US" b="1" dirty="0"/>
              <a:t>)</a:t>
            </a:r>
            <a:endParaRPr lang="en-IN" b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5C91CDE-62FB-A27B-9EA9-F310CFC17B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48" t="37213" r="14132" b="37344"/>
          <a:stretch>
            <a:fillRect/>
          </a:stretch>
        </p:blipFill>
        <p:spPr>
          <a:xfrm>
            <a:off x="5259089" y="5086651"/>
            <a:ext cx="2663252" cy="71759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E503A4C-3C6F-A743-3624-C194910632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1999" cy="57403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60D1DFE-D85C-2E7F-D112-487DB4CF84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85274" y="615385"/>
            <a:ext cx="1396105" cy="1255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417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AEABDB-7131-31A7-F4A3-6E9E991B96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7BA693-252C-1A32-0275-C18FB3141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5762" y="252415"/>
            <a:ext cx="9323598" cy="638174"/>
          </a:xfrm>
        </p:spPr>
        <p:txBody>
          <a:bodyPr>
            <a:normAutofit fontScale="90000"/>
          </a:bodyPr>
          <a:lstStyle/>
          <a:p>
            <a:r>
              <a:rPr lang="en-IN" b="1" dirty="0"/>
              <a:t>Experimental Results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BBE6B7-B71D-AD3C-2DE8-4F677A6B1B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14835" y="6429374"/>
            <a:ext cx="5486390" cy="365125"/>
          </a:xfrm>
        </p:spPr>
        <p:txBody>
          <a:bodyPr/>
          <a:lstStyle/>
          <a:p>
            <a:r>
              <a:rPr lang="en-US" sz="1100" b="1" dirty="0"/>
              <a:t>4</a:t>
            </a:r>
            <a:r>
              <a:rPr lang="en-US" sz="1100" b="1" baseline="30000" dirty="0"/>
              <a:t>th</a:t>
            </a:r>
            <a:r>
              <a:rPr lang="en-US" sz="1100" b="1" dirty="0"/>
              <a:t> International Conference on Innovations in Data Analytics (ICIDA 2025)</a:t>
            </a:r>
            <a:endParaRPr lang="en-IN" sz="11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39EF7B1-CE50-0C2E-4459-AFA1676FC6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8734" y="-1"/>
            <a:ext cx="1392792" cy="1255043"/>
          </a:xfrm>
          <a:prstGeom prst="rect">
            <a:avLst/>
          </a:prstGeom>
        </p:spPr>
      </p:pic>
      <p:sp>
        <p:nvSpPr>
          <p:cNvPr id="10" name="Freeform 64">
            <a:extLst>
              <a:ext uri="{FF2B5EF4-FFF2-40B4-BE49-F238E27FC236}">
                <a16:creationId xmlns:a16="http://schemas.microsoft.com/office/drawing/2014/main" id="{06FFC0F1-C1EA-9340-5782-E8FDF3DFD02D}"/>
              </a:ext>
            </a:extLst>
          </p:cNvPr>
          <p:cNvSpPr/>
          <p:nvPr/>
        </p:nvSpPr>
        <p:spPr>
          <a:xfrm flipH="1">
            <a:off x="0" y="126492"/>
            <a:ext cx="1093164" cy="1055006"/>
          </a:xfrm>
          <a:custGeom>
            <a:avLst/>
            <a:gdLst/>
            <a:ahLst/>
            <a:cxnLst/>
            <a:rect l="l" t="t" r="r" b="b"/>
            <a:pathLst>
              <a:path w="559764" h="597806">
                <a:moveTo>
                  <a:pt x="559764" y="0"/>
                </a:moveTo>
                <a:lnTo>
                  <a:pt x="0" y="0"/>
                </a:lnTo>
                <a:lnTo>
                  <a:pt x="0" y="597807"/>
                </a:lnTo>
                <a:lnTo>
                  <a:pt x="559764" y="597807"/>
                </a:lnTo>
                <a:lnTo>
                  <a:pt x="559764" y="0"/>
                </a:lnTo>
                <a:close/>
              </a:path>
            </a:pathLst>
          </a:custGeom>
          <a:blipFill>
            <a:blip r:embed="rId3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BD" dirty="0"/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52ADAD08-2995-24F8-5EC4-9FEC8F8A8E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9941661"/>
              </p:ext>
            </p:extLst>
          </p:nvPr>
        </p:nvGraphicFramePr>
        <p:xfrm>
          <a:off x="1240577" y="1646487"/>
          <a:ext cx="10817103" cy="182880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074608">
                  <a:extLst>
                    <a:ext uri="{9D8B030D-6E8A-4147-A177-3AD203B41FA5}">
                      <a16:colId xmlns:a16="http://schemas.microsoft.com/office/drawing/2014/main" val="3982007214"/>
                    </a:ext>
                  </a:extLst>
                </a:gridCol>
                <a:gridCol w="1939011">
                  <a:extLst>
                    <a:ext uri="{9D8B030D-6E8A-4147-A177-3AD203B41FA5}">
                      <a16:colId xmlns:a16="http://schemas.microsoft.com/office/drawing/2014/main" val="2677759177"/>
                    </a:ext>
                  </a:extLst>
                </a:gridCol>
                <a:gridCol w="1104992">
                  <a:extLst>
                    <a:ext uri="{9D8B030D-6E8A-4147-A177-3AD203B41FA5}">
                      <a16:colId xmlns:a16="http://schemas.microsoft.com/office/drawing/2014/main" val="3118972341"/>
                    </a:ext>
                  </a:extLst>
                </a:gridCol>
                <a:gridCol w="918435">
                  <a:extLst>
                    <a:ext uri="{9D8B030D-6E8A-4147-A177-3AD203B41FA5}">
                      <a16:colId xmlns:a16="http://schemas.microsoft.com/office/drawing/2014/main" val="1112960072"/>
                    </a:ext>
                  </a:extLst>
                </a:gridCol>
                <a:gridCol w="889734">
                  <a:extLst>
                    <a:ext uri="{9D8B030D-6E8A-4147-A177-3AD203B41FA5}">
                      <a16:colId xmlns:a16="http://schemas.microsoft.com/office/drawing/2014/main" val="3933498019"/>
                    </a:ext>
                  </a:extLst>
                </a:gridCol>
                <a:gridCol w="2023429">
                  <a:extLst>
                    <a:ext uri="{9D8B030D-6E8A-4147-A177-3AD203B41FA5}">
                      <a16:colId xmlns:a16="http://schemas.microsoft.com/office/drawing/2014/main" val="4284669932"/>
                    </a:ext>
                  </a:extLst>
                </a:gridCol>
                <a:gridCol w="1051511">
                  <a:extLst>
                    <a:ext uri="{9D8B030D-6E8A-4147-A177-3AD203B41FA5}">
                      <a16:colId xmlns:a16="http://schemas.microsoft.com/office/drawing/2014/main" val="4100979026"/>
                    </a:ext>
                  </a:extLst>
                </a:gridCol>
                <a:gridCol w="894493">
                  <a:extLst>
                    <a:ext uri="{9D8B030D-6E8A-4147-A177-3AD203B41FA5}">
                      <a16:colId xmlns:a16="http://schemas.microsoft.com/office/drawing/2014/main" val="564873616"/>
                    </a:ext>
                  </a:extLst>
                </a:gridCol>
                <a:gridCol w="920890">
                  <a:extLst>
                    <a:ext uri="{9D8B030D-6E8A-4147-A177-3AD203B41FA5}">
                      <a16:colId xmlns:a16="http://schemas.microsoft.com/office/drawing/2014/main" val="195000812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1800" dirty="0"/>
                        <a:t>Model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1800" dirty="0"/>
                        <a:t>Fine-Tune </a:t>
                      </a:r>
                      <a:r>
                        <a:rPr lang="en-GB" sz="1800" dirty="0" err="1"/>
                        <a:t>Acc</a:t>
                      </a:r>
                      <a:r>
                        <a:rPr lang="en-GB" sz="1800" dirty="0"/>
                        <a:t> (%)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1800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1800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1800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>
                          <a:effectLst/>
                        </a:rPr>
                        <a:t>Linear Eval </a:t>
                      </a:r>
                      <a:r>
                        <a:rPr lang="en-GB" sz="1800" dirty="0" err="1">
                          <a:effectLst/>
                        </a:rPr>
                        <a:t>Acc</a:t>
                      </a:r>
                      <a:r>
                        <a:rPr lang="en-GB" sz="1800" dirty="0">
                          <a:effectLst/>
                        </a:rPr>
                        <a:t> (%)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180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180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1800" dirty="0"/>
                        <a:t>F1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75696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1800"/>
                        <a:t>SimCLR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BD" sz="1800" dirty="0"/>
                        <a:t>99.64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BD" sz="1800"/>
                        <a:t>0.9964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BD" sz="1800" dirty="0"/>
                        <a:t>0.9964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BD" sz="1800"/>
                        <a:t>0.9964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BD" sz="1800"/>
                        <a:t>91.04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BD" sz="1800"/>
                        <a:t>0.9149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BD" sz="1800"/>
                        <a:t>0.9104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BD" sz="1800" dirty="0"/>
                        <a:t>0.9099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223355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1800" dirty="0"/>
                        <a:t>BYOL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BD" sz="1800" dirty="0"/>
                        <a:t>97.66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BD" sz="1800"/>
                        <a:t>0.9781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BD" sz="1800"/>
                        <a:t>0.9766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BD" sz="1800"/>
                        <a:t>0.9766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BD" sz="1800" dirty="0"/>
                        <a:t>85.94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BD" sz="1800"/>
                        <a:t>0.8996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BD" sz="1800"/>
                        <a:t>0.8594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BD" sz="1800" dirty="0"/>
                        <a:t>0.8621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303048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1800"/>
                        <a:t>DINO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BD" sz="1800"/>
                        <a:t>98.68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BD" sz="1800"/>
                        <a:t>0.9870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BD" sz="1800"/>
                        <a:t>0.9868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BD" sz="1800"/>
                        <a:t>0.9868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BD" sz="1800"/>
                        <a:t>45.24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BD" sz="1800" dirty="0"/>
                        <a:t>0.5571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BD" sz="1800"/>
                        <a:t>0.4522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BD" sz="1800"/>
                        <a:t>0.4072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446550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1800" dirty="0"/>
                        <a:t>MoCo v3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BD" sz="1800" dirty="0"/>
                        <a:t>99.48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BD" sz="1800"/>
                        <a:t>0.9949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BD" sz="1800"/>
                        <a:t>0.9948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BD" sz="1800"/>
                        <a:t>0.9948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BD" sz="1800"/>
                        <a:t>94.84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BD" sz="1800"/>
                        <a:t>0.9520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BD" sz="1800"/>
                        <a:t>0.9484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BD" sz="1800" dirty="0"/>
                        <a:t>0.9483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25301285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E5176D6B-2715-38A9-3CF8-262BEF9E29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9791348"/>
              </p:ext>
            </p:extLst>
          </p:nvPr>
        </p:nvGraphicFramePr>
        <p:xfrm>
          <a:off x="1255363" y="4007534"/>
          <a:ext cx="10786821" cy="1828800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1198536">
                  <a:extLst>
                    <a:ext uri="{9D8B030D-6E8A-4147-A177-3AD203B41FA5}">
                      <a16:colId xmlns:a16="http://schemas.microsoft.com/office/drawing/2014/main" val="1449857924"/>
                    </a:ext>
                  </a:extLst>
                </a:gridCol>
                <a:gridCol w="1474587">
                  <a:extLst>
                    <a:ext uri="{9D8B030D-6E8A-4147-A177-3AD203B41FA5}">
                      <a16:colId xmlns:a16="http://schemas.microsoft.com/office/drawing/2014/main" val="1794559324"/>
                    </a:ext>
                  </a:extLst>
                </a:gridCol>
                <a:gridCol w="1287430">
                  <a:extLst>
                    <a:ext uri="{9D8B030D-6E8A-4147-A177-3AD203B41FA5}">
                      <a16:colId xmlns:a16="http://schemas.microsoft.com/office/drawing/2014/main" val="3057639155"/>
                    </a:ext>
                  </a:extLst>
                </a:gridCol>
                <a:gridCol w="1120821">
                  <a:extLst>
                    <a:ext uri="{9D8B030D-6E8A-4147-A177-3AD203B41FA5}">
                      <a16:colId xmlns:a16="http://schemas.microsoft.com/office/drawing/2014/main" val="1714886385"/>
                    </a:ext>
                  </a:extLst>
                </a:gridCol>
                <a:gridCol w="911305">
                  <a:extLst>
                    <a:ext uri="{9D8B030D-6E8A-4147-A177-3AD203B41FA5}">
                      <a16:colId xmlns:a16="http://schemas.microsoft.com/office/drawing/2014/main" val="2546285432"/>
                    </a:ext>
                  </a:extLst>
                </a:gridCol>
                <a:gridCol w="1527239">
                  <a:extLst>
                    <a:ext uri="{9D8B030D-6E8A-4147-A177-3AD203B41FA5}">
                      <a16:colId xmlns:a16="http://schemas.microsoft.com/office/drawing/2014/main" val="1618625888"/>
                    </a:ext>
                  </a:extLst>
                </a:gridCol>
                <a:gridCol w="1196551">
                  <a:extLst>
                    <a:ext uri="{9D8B030D-6E8A-4147-A177-3AD203B41FA5}">
                      <a16:colId xmlns:a16="http://schemas.microsoft.com/office/drawing/2014/main" val="2596282661"/>
                    </a:ext>
                  </a:extLst>
                </a:gridCol>
                <a:gridCol w="1075383">
                  <a:extLst>
                    <a:ext uri="{9D8B030D-6E8A-4147-A177-3AD203B41FA5}">
                      <a16:colId xmlns:a16="http://schemas.microsoft.com/office/drawing/2014/main" val="3773803957"/>
                    </a:ext>
                  </a:extLst>
                </a:gridCol>
                <a:gridCol w="994969">
                  <a:extLst>
                    <a:ext uri="{9D8B030D-6E8A-4147-A177-3AD203B41FA5}">
                      <a16:colId xmlns:a16="http://schemas.microsoft.com/office/drawing/2014/main" val="257741988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Model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Test Acc (%)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Valid Acc (%)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dirty="0"/>
                        <a:t>F1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512973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SimCLR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BD"/>
                        <a:t>97.27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BD"/>
                        <a:t>0.9738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BD"/>
                        <a:t>0.9726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BD"/>
                        <a:t>0.9727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BD"/>
                        <a:t>97.65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BD"/>
                        <a:t>0.9769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BD"/>
                        <a:t>0.9765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BD"/>
                        <a:t>0.9762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142052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dirty="0"/>
                        <a:t>BYOL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BD" dirty="0"/>
                        <a:t>96.14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BD"/>
                        <a:t>0.9646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BD"/>
                        <a:t>0.9614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BD"/>
                        <a:t>0.9611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BD"/>
                        <a:t>93.50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BD"/>
                        <a:t>0.9395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BD"/>
                        <a:t>0.9352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BD"/>
                        <a:t>0.9340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8468857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DINO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BD"/>
                        <a:t>95.58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BD"/>
                        <a:t>0.9576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BD"/>
                        <a:t>0.9558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BD"/>
                        <a:t>0.9561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BD"/>
                        <a:t>94.26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BD"/>
                        <a:t>0.9465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BD"/>
                        <a:t>0.9425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BD"/>
                        <a:t>0.9430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040255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MoCo v3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BD"/>
                        <a:t>94.92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BD"/>
                        <a:t>0.9535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BD"/>
                        <a:t>0.9493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BD"/>
                        <a:t>0.9494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BD"/>
                        <a:t>95.86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BD"/>
                        <a:t>0.9601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BD"/>
                        <a:t>0.9585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BD" dirty="0"/>
                        <a:t>0.9588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41571176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23810455-F1A0-33EB-7A14-E3F7790896E5}"/>
              </a:ext>
            </a:extLst>
          </p:cNvPr>
          <p:cNvSpPr txBox="1"/>
          <p:nvPr/>
        </p:nvSpPr>
        <p:spPr>
          <a:xfrm>
            <a:off x="1472339" y="1224366"/>
            <a:ext cx="4951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Performance Metrics (Fine-Tuning &amp; Linear Eval)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60A8C3D-D4BD-DB87-4CEE-D2441D7EB5BF}"/>
              </a:ext>
            </a:extLst>
          </p:cNvPr>
          <p:cNvSpPr txBox="1"/>
          <p:nvPr/>
        </p:nvSpPr>
        <p:spPr>
          <a:xfrm>
            <a:off x="1456841" y="3580109"/>
            <a:ext cx="2972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Testing &amp; Validation Metrics</a:t>
            </a:r>
            <a:endParaRPr lang="en-GB" b="1" dirty="0">
              <a:effectLst/>
            </a:endParaRPr>
          </a:p>
        </p:txBody>
      </p:sp>
      <p:grpSp>
        <p:nvGrpSpPr>
          <p:cNvPr id="3" name="Group 8">
            <a:extLst>
              <a:ext uri="{FF2B5EF4-FFF2-40B4-BE49-F238E27FC236}">
                <a16:creationId xmlns:a16="http://schemas.microsoft.com/office/drawing/2014/main" id="{0CC9F2BD-74A5-A780-9E1C-1768F4C00AFF}"/>
              </a:ext>
            </a:extLst>
          </p:cNvPr>
          <p:cNvGrpSpPr/>
          <p:nvPr/>
        </p:nvGrpSpPr>
        <p:grpSpPr>
          <a:xfrm>
            <a:off x="9962866" y="6206228"/>
            <a:ext cx="1501254" cy="384215"/>
            <a:chOff x="0" y="0"/>
            <a:chExt cx="2647365" cy="406400"/>
          </a:xfrm>
        </p:grpSpPr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83464F39-D7F1-51FC-9A02-948341C5B0C4}"/>
                </a:ext>
              </a:extLst>
            </p:cNvPr>
            <p:cNvSpPr/>
            <p:nvPr/>
          </p:nvSpPr>
          <p:spPr>
            <a:xfrm>
              <a:off x="0" y="0"/>
              <a:ext cx="2647365" cy="406400"/>
            </a:xfrm>
            <a:custGeom>
              <a:avLst/>
              <a:gdLst/>
              <a:ahLst/>
              <a:cxnLst/>
              <a:rect l="l" t="t" r="r" b="b"/>
              <a:pathLst>
                <a:path w="2647365" h="406400">
                  <a:moveTo>
                    <a:pt x="2444165" y="0"/>
                  </a:moveTo>
                  <a:cubicBezTo>
                    <a:pt x="2556389" y="0"/>
                    <a:pt x="2647365" y="90976"/>
                    <a:pt x="2647365" y="203200"/>
                  </a:cubicBezTo>
                  <a:cubicBezTo>
                    <a:pt x="2647365" y="315424"/>
                    <a:pt x="2556389" y="406400"/>
                    <a:pt x="2444165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38100" cap="sq">
              <a:solidFill>
                <a:schemeClr val="accent1"/>
              </a:solidFill>
              <a:prstDash val="solid"/>
              <a:miter/>
            </a:ln>
          </p:spPr>
          <p:txBody>
            <a:bodyPr/>
            <a:lstStyle/>
            <a:p>
              <a:endParaRPr lang="en-BD" dirty="0"/>
            </a:p>
          </p:txBody>
        </p:sp>
        <p:sp>
          <p:nvSpPr>
            <p:cNvPr id="16" name="TextBox 10">
              <a:extLst>
                <a:ext uri="{FF2B5EF4-FFF2-40B4-BE49-F238E27FC236}">
                  <a16:creationId xmlns:a16="http://schemas.microsoft.com/office/drawing/2014/main" id="{2B6EA269-9246-A80E-3C22-F0BC45FF9940}"/>
                </a:ext>
              </a:extLst>
            </p:cNvPr>
            <p:cNvSpPr txBox="1"/>
            <p:nvPr/>
          </p:nvSpPr>
          <p:spPr>
            <a:xfrm>
              <a:off x="0" y="-47625"/>
              <a:ext cx="2647365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7" name="TextBox 26">
            <a:extLst>
              <a:ext uri="{FF2B5EF4-FFF2-40B4-BE49-F238E27FC236}">
                <a16:creationId xmlns:a16="http://schemas.microsoft.com/office/drawing/2014/main" id="{D6C071C6-F103-2AC1-4A69-F9AB51FC2894}"/>
              </a:ext>
            </a:extLst>
          </p:cNvPr>
          <p:cNvSpPr txBox="1"/>
          <p:nvPr/>
        </p:nvSpPr>
        <p:spPr>
          <a:xfrm>
            <a:off x="9643417" y="6236351"/>
            <a:ext cx="2130195" cy="2527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101"/>
              </a:lnSpc>
              <a:spcBef>
                <a:spcPct val="0"/>
              </a:spcBef>
            </a:pPr>
            <a:r>
              <a:rPr lang="en-US" sz="1501" dirty="0">
                <a:solidFill>
                  <a:srgbClr val="1E302C"/>
                </a:solidFill>
                <a:latin typeface="ITC Franklin Gothic LT"/>
                <a:ea typeface="ITC Franklin Gothic LT"/>
                <a:cs typeface="ITC Franklin Gothic LT"/>
                <a:sym typeface="ITC Franklin Gothic LT"/>
              </a:rPr>
              <a:t>Page 10 of 14</a:t>
            </a:r>
          </a:p>
        </p:txBody>
      </p:sp>
    </p:spTree>
    <p:extLst>
      <p:ext uri="{BB962C8B-B14F-4D97-AF65-F5344CB8AC3E}">
        <p14:creationId xmlns:p14="http://schemas.microsoft.com/office/powerpoint/2010/main" val="1549421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3" grpId="0"/>
      <p:bldP spid="1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817DCE-D346-3D90-F549-0BB6EAEB32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D7AB9-4F6A-6255-66AB-8BADDAF29F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7187" y="138115"/>
            <a:ext cx="9323598" cy="638174"/>
          </a:xfrm>
        </p:spPr>
        <p:txBody>
          <a:bodyPr>
            <a:normAutofit fontScale="90000"/>
          </a:bodyPr>
          <a:lstStyle/>
          <a:p>
            <a:r>
              <a:rPr lang="en-IN" b="1" dirty="0"/>
              <a:t>Experimental Results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3AFE31-97F5-8E33-C5B6-D1E1924F05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14835" y="6429374"/>
            <a:ext cx="5486390" cy="365125"/>
          </a:xfrm>
        </p:spPr>
        <p:txBody>
          <a:bodyPr/>
          <a:lstStyle/>
          <a:p>
            <a:r>
              <a:rPr lang="en-US" sz="1100" b="1" dirty="0"/>
              <a:t>4</a:t>
            </a:r>
            <a:r>
              <a:rPr lang="en-US" sz="1100" b="1" baseline="30000" dirty="0"/>
              <a:t>th</a:t>
            </a:r>
            <a:r>
              <a:rPr lang="en-US" sz="1100" b="1" dirty="0"/>
              <a:t> International Conference on Innovations in Data Analytics (ICIDA 2025)</a:t>
            </a:r>
            <a:endParaRPr lang="en-IN" sz="11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CEBE15A-DA9B-6286-A6CA-559EF50CFE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8734" y="-1"/>
            <a:ext cx="1392792" cy="1255043"/>
          </a:xfrm>
          <a:prstGeom prst="rect">
            <a:avLst/>
          </a:prstGeom>
        </p:spPr>
      </p:pic>
      <p:sp>
        <p:nvSpPr>
          <p:cNvPr id="10" name="Freeform 64">
            <a:extLst>
              <a:ext uri="{FF2B5EF4-FFF2-40B4-BE49-F238E27FC236}">
                <a16:creationId xmlns:a16="http://schemas.microsoft.com/office/drawing/2014/main" id="{38F630A3-CE77-2898-2F8A-505E35D5D428}"/>
              </a:ext>
            </a:extLst>
          </p:cNvPr>
          <p:cNvSpPr/>
          <p:nvPr/>
        </p:nvSpPr>
        <p:spPr>
          <a:xfrm flipH="1">
            <a:off x="0" y="126492"/>
            <a:ext cx="1093164" cy="1055006"/>
          </a:xfrm>
          <a:custGeom>
            <a:avLst/>
            <a:gdLst/>
            <a:ahLst/>
            <a:cxnLst/>
            <a:rect l="l" t="t" r="r" b="b"/>
            <a:pathLst>
              <a:path w="559764" h="597806">
                <a:moveTo>
                  <a:pt x="559764" y="0"/>
                </a:moveTo>
                <a:lnTo>
                  <a:pt x="0" y="0"/>
                </a:lnTo>
                <a:lnTo>
                  <a:pt x="0" y="597807"/>
                </a:lnTo>
                <a:lnTo>
                  <a:pt x="559764" y="597807"/>
                </a:lnTo>
                <a:lnTo>
                  <a:pt x="559764" y="0"/>
                </a:lnTo>
                <a:close/>
              </a:path>
            </a:pathLst>
          </a:custGeom>
          <a:blipFill>
            <a:blip r:embed="rId3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BD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38EF224-7ABD-EB1E-50F9-5E829E0E0B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8963" y="985081"/>
            <a:ext cx="6134874" cy="51090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2460935-A894-74D0-38E3-C1378EEEF17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15101" y="755577"/>
            <a:ext cx="6394894" cy="536484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pSp>
        <p:nvGrpSpPr>
          <p:cNvPr id="3" name="Group 8">
            <a:extLst>
              <a:ext uri="{FF2B5EF4-FFF2-40B4-BE49-F238E27FC236}">
                <a16:creationId xmlns:a16="http://schemas.microsoft.com/office/drawing/2014/main" id="{8F5E63C1-111F-C800-99FB-0580B8B4B52D}"/>
              </a:ext>
            </a:extLst>
          </p:cNvPr>
          <p:cNvGrpSpPr/>
          <p:nvPr/>
        </p:nvGrpSpPr>
        <p:grpSpPr>
          <a:xfrm>
            <a:off x="9962866" y="6206228"/>
            <a:ext cx="1501254" cy="384215"/>
            <a:chOff x="0" y="0"/>
            <a:chExt cx="2647365" cy="406400"/>
          </a:xfrm>
        </p:grpSpPr>
        <p:sp>
          <p:nvSpPr>
            <p:cNvPr id="11" name="Freeform 9">
              <a:extLst>
                <a:ext uri="{FF2B5EF4-FFF2-40B4-BE49-F238E27FC236}">
                  <a16:creationId xmlns:a16="http://schemas.microsoft.com/office/drawing/2014/main" id="{A0879823-2221-B823-ECAC-8F1DCAA28256}"/>
                </a:ext>
              </a:extLst>
            </p:cNvPr>
            <p:cNvSpPr/>
            <p:nvPr/>
          </p:nvSpPr>
          <p:spPr>
            <a:xfrm>
              <a:off x="0" y="0"/>
              <a:ext cx="2647365" cy="406400"/>
            </a:xfrm>
            <a:custGeom>
              <a:avLst/>
              <a:gdLst/>
              <a:ahLst/>
              <a:cxnLst/>
              <a:rect l="l" t="t" r="r" b="b"/>
              <a:pathLst>
                <a:path w="2647365" h="406400">
                  <a:moveTo>
                    <a:pt x="2444165" y="0"/>
                  </a:moveTo>
                  <a:cubicBezTo>
                    <a:pt x="2556389" y="0"/>
                    <a:pt x="2647365" y="90976"/>
                    <a:pt x="2647365" y="203200"/>
                  </a:cubicBezTo>
                  <a:cubicBezTo>
                    <a:pt x="2647365" y="315424"/>
                    <a:pt x="2556389" y="406400"/>
                    <a:pt x="2444165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38100" cap="sq">
              <a:solidFill>
                <a:schemeClr val="accent1"/>
              </a:solidFill>
              <a:prstDash val="solid"/>
              <a:miter/>
            </a:ln>
          </p:spPr>
          <p:txBody>
            <a:bodyPr/>
            <a:lstStyle/>
            <a:p>
              <a:endParaRPr lang="en-BD" dirty="0"/>
            </a:p>
          </p:txBody>
        </p:sp>
        <p:sp>
          <p:nvSpPr>
            <p:cNvPr id="12" name="TextBox 10">
              <a:extLst>
                <a:ext uri="{FF2B5EF4-FFF2-40B4-BE49-F238E27FC236}">
                  <a16:creationId xmlns:a16="http://schemas.microsoft.com/office/drawing/2014/main" id="{8F452404-FACF-23E1-FB03-B76830E5B7EA}"/>
                </a:ext>
              </a:extLst>
            </p:cNvPr>
            <p:cNvSpPr txBox="1"/>
            <p:nvPr/>
          </p:nvSpPr>
          <p:spPr>
            <a:xfrm>
              <a:off x="0" y="-47625"/>
              <a:ext cx="2647365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3" name="TextBox 26">
            <a:extLst>
              <a:ext uri="{FF2B5EF4-FFF2-40B4-BE49-F238E27FC236}">
                <a16:creationId xmlns:a16="http://schemas.microsoft.com/office/drawing/2014/main" id="{6B5BBB18-DF80-5FE6-4309-E9822305BA0A}"/>
              </a:ext>
            </a:extLst>
          </p:cNvPr>
          <p:cNvSpPr txBox="1"/>
          <p:nvPr/>
        </p:nvSpPr>
        <p:spPr>
          <a:xfrm>
            <a:off x="9643417" y="6236351"/>
            <a:ext cx="2130195" cy="2527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101"/>
              </a:lnSpc>
              <a:spcBef>
                <a:spcPct val="0"/>
              </a:spcBef>
            </a:pPr>
            <a:r>
              <a:rPr lang="en-US" sz="1501" dirty="0">
                <a:solidFill>
                  <a:srgbClr val="1E302C"/>
                </a:solidFill>
                <a:latin typeface="ITC Franklin Gothic LT"/>
                <a:ea typeface="ITC Franklin Gothic LT"/>
                <a:cs typeface="ITC Franklin Gothic LT"/>
                <a:sym typeface="ITC Franklin Gothic LT"/>
              </a:rPr>
              <a:t>Page 11 of 14</a:t>
            </a:r>
          </a:p>
        </p:txBody>
      </p:sp>
    </p:spTree>
    <p:extLst>
      <p:ext uri="{BB962C8B-B14F-4D97-AF65-F5344CB8AC3E}">
        <p14:creationId xmlns:p14="http://schemas.microsoft.com/office/powerpoint/2010/main" val="3296356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2.59259E-6 L 0.77839 0.01134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919" y="5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BDCB11-65B2-A341-0C5B-F7C2F34345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F405C-5BB0-2D88-2C14-F4617A0A42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8775" y="202283"/>
            <a:ext cx="9179959" cy="640680"/>
          </a:xfrm>
        </p:spPr>
        <p:txBody>
          <a:bodyPr>
            <a:normAutofit fontScale="90000"/>
          </a:bodyPr>
          <a:lstStyle/>
          <a:p>
            <a:r>
              <a:rPr lang="en-IN" b="1" dirty="0"/>
              <a:t>Conclusion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689AD6-FB85-0C14-371E-F750A0FABE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57650" y="6436469"/>
            <a:ext cx="5686425" cy="365125"/>
          </a:xfrm>
        </p:spPr>
        <p:txBody>
          <a:bodyPr/>
          <a:lstStyle/>
          <a:p>
            <a:r>
              <a:rPr lang="en-US" sz="1100" b="1" dirty="0"/>
              <a:t>4th International Conference on Innovations in Data Analytics (ICIDA 2025)</a:t>
            </a:r>
            <a:endParaRPr lang="en-IN" sz="11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4A27CF0-07CD-4351-AE23-CCD1B4B7D5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8734" y="-1"/>
            <a:ext cx="1392792" cy="1255043"/>
          </a:xfrm>
          <a:prstGeom prst="rect">
            <a:avLst/>
          </a:prstGeom>
        </p:spPr>
      </p:pic>
      <p:sp>
        <p:nvSpPr>
          <p:cNvPr id="10" name="Freeform 64">
            <a:extLst>
              <a:ext uri="{FF2B5EF4-FFF2-40B4-BE49-F238E27FC236}">
                <a16:creationId xmlns:a16="http://schemas.microsoft.com/office/drawing/2014/main" id="{4EEFA027-5A76-D597-C1CC-59BF9AB44C50}"/>
              </a:ext>
            </a:extLst>
          </p:cNvPr>
          <p:cNvSpPr/>
          <p:nvPr/>
        </p:nvSpPr>
        <p:spPr>
          <a:xfrm flipH="1">
            <a:off x="0" y="126492"/>
            <a:ext cx="1093164" cy="1055006"/>
          </a:xfrm>
          <a:custGeom>
            <a:avLst/>
            <a:gdLst/>
            <a:ahLst/>
            <a:cxnLst/>
            <a:rect l="l" t="t" r="r" b="b"/>
            <a:pathLst>
              <a:path w="559764" h="597806">
                <a:moveTo>
                  <a:pt x="559764" y="0"/>
                </a:moveTo>
                <a:lnTo>
                  <a:pt x="0" y="0"/>
                </a:lnTo>
                <a:lnTo>
                  <a:pt x="0" y="597807"/>
                </a:lnTo>
                <a:lnTo>
                  <a:pt x="559764" y="597807"/>
                </a:lnTo>
                <a:lnTo>
                  <a:pt x="559764" y="0"/>
                </a:lnTo>
                <a:close/>
              </a:path>
            </a:pathLst>
          </a:custGeom>
          <a:blipFill>
            <a:blip r:embed="rId3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BD" dirty="0"/>
          </a:p>
        </p:txBody>
      </p:sp>
      <p:sp>
        <p:nvSpPr>
          <p:cNvPr id="3" name="Freeform 5">
            <a:extLst>
              <a:ext uri="{FF2B5EF4-FFF2-40B4-BE49-F238E27FC236}">
                <a16:creationId xmlns:a16="http://schemas.microsoft.com/office/drawing/2014/main" id="{5F593E8D-0F2B-87BA-37F2-004F013EA057}"/>
              </a:ext>
            </a:extLst>
          </p:cNvPr>
          <p:cNvSpPr/>
          <p:nvPr/>
        </p:nvSpPr>
        <p:spPr>
          <a:xfrm>
            <a:off x="241046" y="6495479"/>
            <a:ext cx="2040657" cy="225220"/>
          </a:xfrm>
          <a:custGeom>
            <a:avLst/>
            <a:gdLst/>
            <a:ahLst/>
            <a:cxnLst/>
            <a:rect l="l" t="t" r="r" b="b"/>
            <a:pathLst>
              <a:path w="2901093" h="332307">
                <a:moveTo>
                  <a:pt x="0" y="0"/>
                </a:moveTo>
                <a:lnTo>
                  <a:pt x="2901093" y="0"/>
                </a:lnTo>
                <a:lnTo>
                  <a:pt x="2901093" y="332308"/>
                </a:lnTo>
                <a:lnTo>
                  <a:pt x="0" y="33230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0000"/>
            </a:blip>
            <a:stretch>
              <a:fillRect/>
            </a:stretch>
          </a:blipFill>
        </p:spPr>
        <p:txBody>
          <a:bodyPr/>
          <a:lstStyle/>
          <a:p>
            <a:endParaRPr lang="en-BD"/>
          </a:p>
        </p:txBody>
      </p:sp>
      <p:grpSp>
        <p:nvGrpSpPr>
          <p:cNvPr id="11" name="Group 16">
            <a:extLst>
              <a:ext uri="{FF2B5EF4-FFF2-40B4-BE49-F238E27FC236}">
                <a16:creationId xmlns:a16="http://schemas.microsoft.com/office/drawing/2014/main" id="{7B7FEAA9-1668-0F8F-93B0-D6A2A53760C9}"/>
              </a:ext>
            </a:extLst>
          </p:cNvPr>
          <p:cNvGrpSpPr/>
          <p:nvPr/>
        </p:nvGrpSpPr>
        <p:grpSpPr>
          <a:xfrm>
            <a:off x="385913" y="3628722"/>
            <a:ext cx="2182624" cy="2412116"/>
            <a:chOff x="-29200" y="-136719"/>
            <a:chExt cx="817230" cy="937357"/>
          </a:xfrm>
        </p:grpSpPr>
        <p:sp>
          <p:nvSpPr>
            <p:cNvPr id="13" name="Freeform 17">
              <a:extLst>
                <a:ext uri="{FF2B5EF4-FFF2-40B4-BE49-F238E27FC236}">
                  <a16:creationId xmlns:a16="http://schemas.microsoft.com/office/drawing/2014/main" id="{F0533C73-5F38-028A-E6EF-A33018C54EF8}"/>
                </a:ext>
              </a:extLst>
            </p:cNvPr>
            <p:cNvSpPr/>
            <p:nvPr/>
          </p:nvSpPr>
          <p:spPr>
            <a:xfrm>
              <a:off x="-29200" y="-136719"/>
              <a:ext cx="817230" cy="937357"/>
            </a:xfrm>
            <a:custGeom>
              <a:avLst/>
              <a:gdLst/>
              <a:ahLst/>
              <a:cxnLst/>
              <a:rect l="l" t="t" r="r" b="b"/>
              <a:pathLst>
                <a:path w="764074" h="800638">
                  <a:moveTo>
                    <a:pt x="53372" y="0"/>
                  </a:moveTo>
                  <a:lnTo>
                    <a:pt x="710701" y="0"/>
                  </a:lnTo>
                  <a:cubicBezTo>
                    <a:pt x="724857" y="0"/>
                    <a:pt x="738432" y="5623"/>
                    <a:pt x="748441" y="15632"/>
                  </a:cubicBezTo>
                  <a:cubicBezTo>
                    <a:pt x="758451" y="25642"/>
                    <a:pt x="764074" y="39217"/>
                    <a:pt x="764074" y="53372"/>
                  </a:cubicBezTo>
                  <a:lnTo>
                    <a:pt x="764074" y="747265"/>
                  </a:lnTo>
                  <a:cubicBezTo>
                    <a:pt x="764074" y="776742"/>
                    <a:pt x="740178" y="800638"/>
                    <a:pt x="710701" y="800638"/>
                  </a:cubicBezTo>
                  <a:lnTo>
                    <a:pt x="53372" y="800638"/>
                  </a:lnTo>
                  <a:cubicBezTo>
                    <a:pt x="23896" y="800638"/>
                    <a:pt x="0" y="776742"/>
                    <a:pt x="0" y="747265"/>
                  </a:cubicBezTo>
                  <a:lnTo>
                    <a:pt x="0" y="53372"/>
                  </a:lnTo>
                  <a:cubicBezTo>
                    <a:pt x="0" y="23896"/>
                    <a:pt x="23896" y="0"/>
                    <a:pt x="53372" y="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</p:spPr>
          <p:txBody>
            <a:bodyPr/>
            <a:lstStyle/>
            <a:p>
              <a:endParaRPr lang="en-BD" dirty="0"/>
            </a:p>
          </p:txBody>
        </p:sp>
        <p:sp>
          <p:nvSpPr>
            <p:cNvPr id="14" name="TextBox 18">
              <a:extLst>
                <a:ext uri="{FF2B5EF4-FFF2-40B4-BE49-F238E27FC236}">
                  <a16:creationId xmlns:a16="http://schemas.microsoft.com/office/drawing/2014/main" id="{EADB6686-8915-7FE0-A20B-9AADE5ACE2B8}"/>
                </a:ext>
              </a:extLst>
            </p:cNvPr>
            <p:cNvSpPr txBox="1"/>
            <p:nvPr/>
          </p:nvSpPr>
          <p:spPr>
            <a:xfrm>
              <a:off x="0" y="-47625"/>
              <a:ext cx="764074" cy="8482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5" name="Freeform 21">
            <a:extLst>
              <a:ext uri="{FF2B5EF4-FFF2-40B4-BE49-F238E27FC236}">
                <a16:creationId xmlns:a16="http://schemas.microsoft.com/office/drawing/2014/main" id="{D9000FBF-382C-31CA-2520-7CE2F6146D01}"/>
              </a:ext>
            </a:extLst>
          </p:cNvPr>
          <p:cNvSpPr/>
          <p:nvPr/>
        </p:nvSpPr>
        <p:spPr>
          <a:xfrm>
            <a:off x="369868" y="2404153"/>
            <a:ext cx="2234697" cy="1376369"/>
          </a:xfrm>
          <a:custGeom>
            <a:avLst/>
            <a:gdLst/>
            <a:ahLst/>
            <a:cxnLst/>
            <a:rect l="l" t="t" r="r" b="b"/>
            <a:pathLst>
              <a:path w="3176949" h="2030804">
                <a:moveTo>
                  <a:pt x="0" y="0"/>
                </a:moveTo>
                <a:lnTo>
                  <a:pt x="3176949" y="0"/>
                </a:lnTo>
                <a:lnTo>
                  <a:pt x="3176949" y="2030804"/>
                </a:lnTo>
                <a:lnTo>
                  <a:pt x="0" y="203080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BD" dirty="0"/>
          </a:p>
        </p:txBody>
      </p:sp>
      <p:sp>
        <p:nvSpPr>
          <p:cNvPr id="16" name="Freeform 29">
            <a:extLst>
              <a:ext uri="{FF2B5EF4-FFF2-40B4-BE49-F238E27FC236}">
                <a16:creationId xmlns:a16="http://schemas.microsoft.com/office/drawing/2014/main" id="{47D43FAC-293F-0163-C534-5E4F031E2690}"/>
              </a:ext>
            </a:extLst>
          </p:cNvPr>
          <p:cNvSpPr/>
          <p:nvPr/>
        </p:nvSpPr>
        <p:spPr>
          <a:xfrm>
            <a:off x="1202900" y="5631607"/>
            <a:ext cx="348800" cy="336074"/>
          </a:xfrm>
          <a:custGeom>
            <a:avLst/>
            <a:gdLst/>
            <a:ahLst/>
            <a:cxnLst/>
            <a:rect l="l" t="t" r="r" b="b"/>
            <a:pathLst>
              <a:path w="495870" h="495870">
                <a:moveTo>
                  <a:pt x="0" y="0"/>
                </a:moveTo>
                <a:lnTo>
                  <a:pt x="495871" y="0"/>
                </a:lnTo>
                <a:lnTo>
                  <a:pt x="495871" y="495870"/>
                </a:lnTo>
                <a:lnTo>
                  <a:pt x="0" y="49587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BD"/>
          </a:p>
        </p:txBody>
      </p:sp>
      <p:sp>
        <p:nvSpPr>
          <p:cNvPr id="17" name="TextBox 35">
            <a:extLst>
              <a:ext uri="{FF2B5EF4-FFF2-40B4-BE49-F238E27FC236}">
                <a16:creationId xmlns:a16="http://schemas.microsoft.com/office/drawing/2014/main" id="{A1AB6560-EDA1-32E3-E489-9184139FAA87}"/>
              </a:ext>
            </a:extLst>
          </p:cNvPr>
          <p:cNvSpPr txBox="1"/>
          <p:nvPr/>
        </p:nvSpPr>
        <p:spPr>
          <a:xfrm>
            <a:off x="975341" y="2473342"/>
            <a:ext cx="1029133" cy="4698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919"/>
              </a:lnSpc>
              <a:spcBef>
                <a:spcPct val="0"/>
              </a:spcBef>
            </a:pPr>
            <a:r>
              <a:rPr lang="en-US" sz="2799" b="1" dirty="0">
                <a:solidFill>
                  <a:schemeClr val="accent1"/>
                </a:solidFill>
                <a:latin typeface="TT Hoves Bold"/>
                <a:ea typeface="TT Hoves Bold"/>
                <a:cs typeface="TT Hoves Bold"/>
                <a:sym typeface="TT Hoves Bold"/>
              </a:rPr>
              <a:t>01</a:t>
            </a:r>
          </a:p>
        </p:txBody>
      </p:sp>
      <p:sp>
        <p:nvSpPr>
          <p:cNvPr id="18" name="TextBox 43">
            <a:extLst>
              <a:ext uri="{FF2B5EF4-FFF2-40B4-BE49-F238E27FC236}">
                <a16:creationId xmlns:a16="http://schemas.microsoft.com/office/drawing/2014/main" id="{F13BEA9A-D419-D1BD-14F8-A4AFF7B30A04}"/>
              </a:ext>
            </a:extLst>
          </p:cNvPr>
          <p:cNvSpPr txBox="1"/>
          <p:nvPr/>
        </p:nvSpPr>
        <p:spPr>
          <a:xfrm>
            <a:off x="536774" y="3872711"/>
            <a:ext cx="1885915" cy="16612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2239"/>
              </a:lnSpc>
              <a:spcBef>
                <a:spcPct val="0"/>
              </a:spcBef>
            </a:pPr>
            <a:r>
              <a:rPr lang="en-US" sz="1300" b="1" dirty="0" err="1">
                <a:solidFill>
                  <a:srgbClr val="000000"/>
                </a:solidFill>
                <a:latin typeface="Times New Roman" panose="02020603050405020304" pitchFamily="18" charset="0"/>
                <a:ea typeface="TT Hoves"/>
                <a:cs typeface="Times New Roman" panose="02020603050405020304" pitchFamily="18" charset="0"/>
                <a:sym typeface="TT Hoves"/>
              </a:rPr>
              <a:t>SimCLR</a:t>
            </a:r>
            <a:r>
              <a:rPr lang="en-US" sz="1300" b="1" dirty="0">
                <a:solidFill>
                  <a:srgbClr val="000000"/>
                </a:solidFill>
                <a:latin typeface="Times New Roman" panose="02020603050405020304" pitchFamily="18" charset="0"/>
                <a:ea typeface="TT Hoves"/>
                <a:cs typeface="Times New Roman" panose="02020603050405020304" pitchFamily="18" charset="0"/>
                <a:sym typeface="TT Hoves"/>
              </a:rPr>
              <a:t> emerges as the top performer, demonstrating SSL's potential to outperform supervised methods in label-scarce environments.</a:t>
            </a:r>
          </a:p>
        </p:txBody>
      </p:sp>
      <p:sp>
        <p:nvSpPr>
          <p:cNvPr id="19" name="TextBox 44">
            <a:extLst>
              <a:ext uri="{FF2B5EF4-FFF2-40B4-BE49-F238E27FC236}">
                <a16:creationId xmlns:a16="http://schemas.microsoft.com/office/drawing/2014/main" id="{C1BB0DA5-84FA-4F00-1C7F-949D36A0A40A}"/>
              </a:ext>
            </a:extLst>
          </p:cNvPr>
          <p:cNvSpPr txBox="1"/>
          <p:nvPr/>
        </p:nvSpPr>
        <p:spPr>
          <a:xfrm>
            <a:off x="620769" y="3437621"/>
            <a:ext cx="1651291" cy="3013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2520"/>
              </a:lnSpc>
              <a:spcBef>
                <a:spcPct val="0"/>
              </a:spcBef>
            </a:pPr>
            <a:r>
              <a:rPr lang="en-US" sz="1600" b="1" dirty="0">
                <a:solidFill>
                  <a:srgbClr val="2C2FC8"/>
                </a:solidFill>
                <a:latin typeface="TT Hoves Bold"/>
                <a:ea typeface="TT Hoves Bold"/>
                <a:cs typeface="TT Hoves Bold"/>
                <a:sym typeface="TT Hoves Bold"/>
              </a:rPr>
              <a:t>SSL Algorithms</a:t>
            </a:r>
          </a:p>
        </p:txBody>
      </p:sp>
      <p:grpSp>
        <p:nvGrpSpPr>
          <p:cNvPr id="20" name="Group 16">
            <a:extLst>
              <a:ext uri="{FF2B5EF4-FFF2-40B4-BE49-F238E27FC236}">
                <a16:creationId xmlns:a16="http://schemas.microsoft.com/office/drawing/2014/main" id="{5B827777-ADEE-B92F-6511-0E82E5D9E96E}"/>
              </a:ext>
            </a:extLst>
          </p:cNvPr>
          <p:cNvGrpSpPr/>
          <p:nvPr/>
        </p:nvGrpSpPr>
        <p:grpSpPr>
          <a:xfrm>
            <a:off x="2675337" y="2486579"/>
            <a:ext cx="2182624" cy="2412116"/>
            <a:chOff x="-29200" y="-136719"/>
            <a:chExt cx="817230" cy="937357"/>
          </a:xfrm>
        </p:grpSpPr>
        <p:sp>
          <p:nvSpPr>
            <p:cNvPr id="21" name="Freeform 17">
              <a:extLst>
                <a:ext uri="{FF2B5EF4-FFF2-40B4-BE49-F238E27FC236}">
                  <a16:creationId xmlns:a16="http://schemas.microsoft.com/office/drawing/2014/main" id="{03B5826F-E481-A213-962B-D43E6EDFCD11}"/>
                </a:ext>
              </a:extLst>
            </p:cNvPr>
            <p:cNvSpPr/>
            <p:nvPr/>
          </p:nvSpPr>
          <p:spPr>
            <a:xfrm>
              <a:off x="-29200" y="-136719"/>
              <a:ext cx="817230" cy="937357"/>
            </a:xfrm>
            <a:custGeom>
              <a:avLst/>
              <a:gdLst/>
              <a:ahLst/>
              <a:cxnLst/>
              <a:rect l="l" t="t" r="r" b="b"/>
              <a:pathLst>
                <a:path w="764074" h="800638">
                  <a:moveTo>
                    <a:pt x="53372" y="0"/>
                  </a:moveTo>
                  <a:lnTo>
                    <a:pt x="710701" y="0"/>
                  </a:lnTo>
                  <a:cubicBezTo>
                    <a:pt x="724857" y="0"/>
                    <a:pt x="738432" y="5623"/>
                    <a:pt x="748441" y="15632"/>
                  </a:cubicBezTo>
                  <a:cubicBezTo>
                    <a:pt x="758451" y="25642"/>
                    <a:pt x="764074" y="39217"/>
                    <a:pt x="764074" y="53372"/>
                  </a:cubicBezTo>
                  <a:lnTo>
                    <a:pt x="764074" y="747265"/>
                  </a:lnTo>
                  <a:cubicBezTo>
                    <a:pt x="764074" y="776742"/>
                    <a:pt x="740178" y="800638"/>
                    <a:pt x="710701" y="800638"/>
                  </a:cubicBezTo>
                  <a:lnTo>
                    <a:pt x="53372" y="800638"/>
                  </a:lnTo>
                  <a:cubicBezTo>
                    <a:pt x="23896" y="800638"/>
                    <a:pt x="0" y="776742"/>
                    <a:pt x="0" y="747265"/>
                  </a:cubicBezTo>
                  <a:lnTo>
                    <a:pt x="0" y="53372"/>
                  </a:lnTo>
                  <a:cubicBezTo>
                    <a:pt x="0" y="23896"/>
                    <a:pt x="23896" y="0"/>
                    <a:pt x="53372" y="0"/>
                  </a:cubicBezTo>
                  <a:close/>
                </a:path>
              </a:pathLst>
            </a:custGeom>
            <a:solidFill>
              <a:schemeClr val="tx2">
                <a:lumMod val="25000"/>
                <a:lumOff val="75000"/>
              </a:schemeClr>
            </a:solidFill>
          </p:spPr>
          <p:txBody>
            <a:bodyPr/>
            <a:lstStyle/>
            <a:p>
              <a:endParaRPr lang="en-BD" dirty="0"/>
            </a:p>
          </p:txBody>
        </p:sp>
        <p:sp>
          <p:nvSpPr>
            <p:cNvPr id="22" name="TextBox 18">
              <a:extLst>
                <a:ext uri="{FF2B5EF4-FFF2-40B4-BE49-F238E27FC236}">
                  <a16:creationId xmlns:a16="http://schemas.microsoft.com/office/drawing/2014/main" id="{49F75DD1-F452-4CD7-5550-E562489AA498}"/>
                </a:ext>
              </a:extLst>
            </p:cNvPr>
            <p:cNvSpPr txBox="1"/>
            <p:nvPr/>
          </p:nvSpPr>
          <p:spPr>
            <a:xfrm>
              <a:off x="0" y="-47625"/>
              <a:ext cx="764074" cy="8482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3" name="Freeform 21">
            <a:extLst>
              <a:ext uri="{FF2B5EF4-FFF2-40B4-BE49-F238E27FC236}">
                <a16:creationId xmlns:a16="http://schemas.microsoft.com/office/drawing/2014/main" id="{3FC44EB3-BE63-7CB5-9CE0-B84565428E1D}"/>
              </a:ext>
            </a:extLst>
          </p:cNvPr>
          <p:cNvSpPr/>
          <p:nvPr/>
        </p:nvSpPr>
        <p:spPr>
          <a:xfrm>
            <a:off x="2659292" y="1262010"/>
            <a:ext cx="2234697" cy="1376369"/>
          </a:xfrm>
          <a:custGeom>
            <a:avLst/>
            <a:gdLst/>
            <a:ahLst/>
            <a:cxnLst/>
            <a:rect l="l" t="t" r="r" b="b"/>
            <a:pathLst>
              <a:path w="3176949" h="2030804">
                <a:moveTo>
                  <a:pt x="0" y="0"/>
                </a:moveTo>
                <a:lnTo>
                  <a:pt x="3176949" y="0"/>
                </a:lnTo>
                <a:lnTo>
                  <a:pt x="3176949" y="2030804"/>
                </a:lnTo>
                <a:lnTo>
                  <a:pt x="0" y="203080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grayscl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BD" dirty="0"/>
          </a:p>
        </p:txBody>
      </p:sp>
      <p:sp>
        <p:nvSpPr>
          <p:cNvPr id="24" name="Freeform 29">
            <a:extLst>
              <a:ext uri="{FF2B5EF4-FFF2-40B4-BE49-F238E27FC236}">
                <a16:creationId xmlns:a16="http://schemas.microsoft.com/office/drawing/2014/main" id="{3EF19327-067D-3671-8E5A-63E4E7297649}"/>
              </a:ext>
            </a:extLst>
          </p:cNvPr>
          <p:cNvSpPr/>
          <p:nvPr/>
        </p:nvSpPr>
        <p:spPr>
          <a:xfrm>
            <a:off x="3543696" y="4407271"/>
            <a:ext cx="348800" cy="336074"/>
          </a:xfrm>
          <a:custGeom>
            <a:avLst/>
            <a:gdLst/>
            <a:ahLst/>
            <a:cxnLst/>
            <a:rect l="l" t="t" r="r" b="b"/>
            <a:pathLst>
              <a:path w="495870" h="495870">
                <a:moveTo>
                  <a:pt x="0" y="0"/>
                </a:moveTo>
                <a:lnTo>
                  <a:pt x="495871" y="0"/>
                </a:lnTo>
                <a:lnTo>
                  <a:pt x="495871" y="495870"/>
                </a:lnTo>
                <a:lnTo>
                  <a:pt x="0" y="49587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BD"/>
          </a:p>
        </p:txBody>
      </p:sp>
      <p:sp>
        <p:nvSpPr>
          <p:cNvPr id="25" name="TextBox 35">
            <a:extLst>
              <a:ext uri="{FF2B5EF4-FFF2-40B4-BE49-F238E27FC236}">
                <a16:creationId xmlns:a16="http://schemas.microsoft.com/office/drawing/2014/main" id="{98A0FC3E-C543-ABCC-1B2F-9A29641FF83A}"/>
              </a:ext>
            </a:extLst>
          </p:cNvPr>
          <p:cNvSpPr txBox="1"/>
          <p:nvPr/>
        </p:nvSpPr>
        <p:spPr>
          <a:xfrm>
            <a:off x="3264765" y="1331199"/>
            <a:ext cx="1029133" cy="4698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919"/>
              </a:lnSpc>
              <a:spcBef>
                <a:spcPct val="0"/>
              </a:spcBef>
            </a:pPr>
            <a:r>
              <a:rPr lang="en-US" sz="2799" b="1" dirty="0">
                <a:solidFill>
                  <a:schemeClr val="tx1">
                    <a:lumMod val="50000"/>
                    <a:lumOff val="50000"/>
                  </a:schemeClr>
                </a:solidFill>
                <a:latin typeface="TT Hoves Bold"/>
                <a:ea typeface="TT Hoves Bold"/>
                <a:cs typeface="TT Hoves Bold"/>
                <a:sym typeface="TT Hoves Bold"/>
              </a:rPr>
              <a:t>02</a:t>
            </a:r>
          </a:p>
        </p:txBody>
      </p:sp>
      <p:sp>
        <p:nvSpPr>
          <p:cNvPr id="26" name="TextBox 43">
            <a:extLst>
              <a:ext uri="{FF2B5EF4-FFF2-40B4-BE49-F238E27FC236}">
                <a16:creationId xmlns:a16="http://schemas.microsoft.com/office/drawing/2014/main" id="{D5CCAF75-044A-D2B6-76C7-B6844D83D75F}"/>
              </a:ext>
            </a:extLst>
          </p:cNvPr>
          <p:cNvSpPr txBox="1"/>
          <p:nvPr/>
        </p:nvSpPr>
        <p:spPr>
          <a:xfrm>
            <a:off x="2899918" y="2795603"/>
            <a:ext cx="1721740" cy="13863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ts val="2239"/>
              </a:lnSpc>
              <a:spcBef>
                <a:spcPct val="0"/>
              </a:spcBef>
            </a:pPr>
            <a:r>
              <a:rPr lang="en-BD" altLang="en-BD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 accuracy (99.64%), robust feature separation, and interpretable decisions via XAI.</a:t>
            </a:r>
            <a:endParaRPr lang="en-US" sz="1400" b="1" u="none" strike="noStrike" dirty="0">
              <a:solidFill>
                <a:srgbClr val="000000"/>
              </a:solidFill>
              <a:latin typeface="TT Hoves"/>
              <a:ea typeface="TT Hoves"/>
              <a:cs typeface="TT Hoves"/>
              <a:sym typeface="TT Hoves"/>
            </a:endParaRPr>
          </a:p>
        </p:txBody>
      </p:sp>
      <p:sp>
        <p:nvSpPr>
          <p:cNvPr id="27" name="TextBox 44">
            <a:extLst>
              <a:ext uri="{FF2B5EF4-FFF2-40B4-BE49-F238E27FC236}">
                <a16:creationId xmlns:a16="http://schemas.microsoft.com/office/drawing/2014/main" id="{FE333023-AD97-B3E2-BA38-FB099ADD36F9}"/>
              </a:ext>
            </a:extLst>
          </p:cNvPr>
          <p:cNvSpPr txBox="1"/>
          <p:nvPr/>
        </p:nvSpPr>
        <p:spPr>
          <a:xfrm>
            <a:off x="2941015" y="2295478"/>
            <a:ext cx="1651291" cy="2945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600" b="1" dirty="0">
                <a:solidFill>
                  <a:srgbClr val="2C2FC8"/>
                </a:solidFill>
                <a:latin typeface="TT Hoves Bold"/>
                <a:ea typeface="TT Hoves Bold"/>
                <a:cs typeface="TT Hoves Bold"/>
                <a:sym typeface="TT Hoves Bold"/>
              </a:rPr>
              <a:t>Key achievements</a:t>
            </a:r>
          </a:p>
        </p:txBody>
      </p:sp>
      <p:grpSp>
        <p:nvGrpSpPr>
          <p:cNvPr id="28" name="Group 16">
            <a:extLst>
              <a:ext uri="{FF2B5EF4-FFF2-40B4-BE49-F238E27FC236}">
                <a16:creationId xmlns:a16="http://schemas.microsoft.com/office/drawing/2014/main" id="{663387E7-2C21-545A-1138-BC7F74BC3F3A}"/>
              </a:ext>
            </a:extLst>
          </p:cNvPr>
          <p:cNvGrpSpPr/>
          <p:nvPr/>
        </p:nvGrpSpPr>
        <p:grpSpPr>
          <a:xfrm>
            <a:off x="4997297" y="3740025"/>
            <a:ext cx="2182624" cy="2412116"/>
            <a:chOff x="-29200" y="-136719"/>
            <a:chExt cx="817230" cy="937357"/>
          </a:xfrm>
        </p:grpSpPr>
        <p:sp>
          <p:nvSpPr>
            <p:cNvPr id="29" name="Freeform 17">
              <a:extLst>
                <a:ext uri="{FF2B5EF4-FFF2-40B4-BE49-F238E27FC236}">
                  <a16:creationId xmlns:a16="http://schemas.microsoft.com/office/drawing/2014/main" id="{66AC5FB9-18FF-5467-3F9A-CAB1C51D30F6}"/>
                </a:ext>
              </a:extLst>
            </p:cNvPr>
            <p:cNvSpPr/>
            <p:nvPr/>
          </p:nvSpPr>
          <p:spPr>
            <a:xfrm>
              <a:off x="-29200" y="-136719"/>
              <a:ext cx="817230" cy="937357"/>
            </a:xfrm>
            <a:custGeom>
              <a:avLst/>
              <a:gdLst/>
              <a:ahLst/>
              <a:cxnLst/>
              <a:rect l="l" t="t" r="r" b="b"/>
              <a:pathLst>
                <a:path w="764074" h="800638">
                  <a:moveTo>
                    <a:pt x="53372" y="0"/>
                  </a:moveTo>
                  <a:lnTo>
                    <a:pt x="710701" y="0"/>
                  </a:lnTo>
                  <a:cubicBezTo>
                    <a:pt x="724857" y="0"/>
                    <a:pt x="738432" y="5623"/>
                    <a:pt x="748441" y="15632"/>
                  </a:cubicBezTo>
                  <a:cubicBezTo>
                    <a:pt x="758451" y="25642"/>
                    <a:pt x="764074" y="39217"/>
                    <a:pt x="764074" y="53372"/>
                  </a:cubicBezTo>
                  <a:lnTo>
                    <a:pt x="764074" y="747265"/>
                  </a:lnTo>
                  <a:cubicBezTo>
                    <a:pt x="764074" y="776742"/>
                    <a:pt x="740178" y="800638"/>
                    <a:pt x="710701" y="800638"/>
                  </a:cubicBezTo>
                  <a:lnTo>
                    <a:pt x="53372" y="800638"/>
                  </a:lnTo>
                  <a:cubicBezTo>
                    <a:pt x="23896" y="800638"/>
                    <a:pt x="0" y="776742"/>
                    <a:pt x="0" y="747265"/>
                  </a:cubicBezTo>
                  <a:lnTo>
                    <a:pt x="0" y="53372"/>
                  </a:lnTo>
                  <a:cubicBezTo>
                    <a:pt x="0" y="23896"/>
                    <a:pt x="23896" y="0"/>
                    <a:pt x="53372" y="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</p:spPr>
          <p:txBody>
            <a:bodyPr/>
            <a:lstStyle/>
            <a:p>
              <a:endParaRPr lang="en-BD" dirty="0"/>
            </a:p>
          </p:txBody>
        </p:sp>
        <p:sp>
          <p:nvSpPr>
            <p:cNvPr id="30" name="TextBox 18">
              <a:extLst>
                <a:ext uri="{FF2B5EF4-FFF2-40B4-BE49-F238E27FC236}">
                  <a16:creationId xmlns:a16="http://schemas.microsoft.com/office/drawing/2014/main" id="{5C3C8C26-83A6-3FED-6AEB-61B0A990A88D}"/>
                </a:ext>
              </a:extLst>
            </p:cNvPr>
            <p:cNvSpPr txBox="1"/>
            <p:nvPr/>
          </p:nvSpPr>
          <p:spPr>
            <a:xfrm>
              <a:off x="0" y="-47625"/>
              <a:ext cx="764074" cy="8482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1" name="Freeform 21">
            <a:extLst>
              <a:ext uri="{FF2B5EF4-FFF2-40B4-BE49-F238E27FC236}">
                <a16:creationId xmlns:a16="http://schemas.microsoft.com/office/drawing/2014/main" id="{E9D8C265-CC54-C000-F9C9-B8783C6549A1}"/>
              </a:ext>
            </a:extLst>
          </p:cNvPr>
          <p:cNvSpPr/>
          <p:nvPr/>
        </p:nvSpPr>
        <p:spPr>
          <a:xfrm>
            <a:off x="4981252" y="2515456"/>
            <a:ext cx="2234697" cy="1376369"/>
          </a:xfrm>
          <a:custGeom>
            <a:avLst/>
            <a:gdLst/>
            <a:ahLst/>
            <a:cxnLst/>
            <a:rect l="l" t="t" r="r" b="b"/>
            <a:pathLst>
              <a:path w="3176949" h="2030804">
                <a:moveTo>
                  <a:pt x="0" y="0"/>
                </a:moveTo>
                <a:lnTo>
                  <a:pt x="3176949" y="0"/>
                </a:lnTo>
                <a:lnTo>
                  <a:pt x="3176949" y="2030804"/>
                </a:lnTo>
                <a:lnTo>
                  <a:pt x="0" y="203080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BD" dirty="0"/>
          </a:p>
        </p:txBody>
      </p:sp>
      <p:sp>
        <p:nvSpPr>
          <p:cNvPr id="32" name="Freeform 29">
            <a:extLst>
              <a:ext uri="{FF2B5EF4-FFF2-40B4-BE49-F238E27FC236}">
                <a16:creationId xmlns:a16="http://schemas.microsoft.com/office/drawing/2014/main" id="{7D2EDBAF-4FE6-1244-EAC2-76B9AFBEA1D0}"/>
              </a:ext>
            </a:extLst>
          </p:cNvPr>
          <p:cNvSpPr/>
          <p:nvPr/>
        </p:nvSpPr>
        <p:spPr>
          <a:xfrm>
            <a:off x="5875930" y="5681266"/>
            <a:ext cx="348800" cy="336074"/>
          </a:xfrm>
          <a:custGeom>
            <a:avLst/>
            <a:gdLst/>
            <a:ahLst/>
            <a:cxnLst/>
            <a:rect l="l" t="t" r="r" b="b"/>
            <a:pathLst>
              <a:path w="495870" h="495870">
                <a:moveTo>
                  <a:pt x="0" y="0"/>
                </a:moveTo>
                <a:lnTo>
                  <a:pt x="495871" y="0"/>
                </a:lnTo>
                <a:lnTo>
                  <a:pt x="495871" y="495870"/>
                </a:lnTo>
                <a:lnTo>
                  <a:pt x="0" y="49587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BD"/>
          </a:p>
        </p:txBody>
      </p:sp>
      <p:sp>
        <p:nvSpPr>
          <p:cNvPr id="33" name="TextBox 35">
            <a:extLst>
              <a:ext uri="{FF2B5EF4-FFF2-40B4-BE49-F238E27FC236}">
                <a16:creationId xmlns:a16="http://schemas.microsoft.com/office/drawing/2014/main" id="{C4362962-5B48-6423-A5D2-FC64900FA8AC}"/>
              </a:ext>
            </a:extLst>
          </p:cNvPr>
          <p:cNvSpPr txBox="1"/>
          <p:nvPr/>
        </p:nvSpPr>
        <p:spPr>
          <a:xfrm>
            <a:off x="5586725" y="2584645"/>
            <a:ext cx="1029133" cy="4698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919"/>
              </a:lnSpc>
              <a:spcBef>
                <a:spcPct val="0"/>
              </a:spcBef>
            </a:pPr>
            <a:r>
              <a:rPr lang="en-US" sz="2799" b="1" dirty="0">
                <a:solidFill>
                  <a:schemeClr val="accent1"/>
                </a:solidFill>
                <a:latin typeface="TT Hoves Bold"/>
                <a:ea typeface="TT Hoves Bold"/>
                <a:cs typeface="TT Hoves Bold"/>
                <a:sym typeface="TT Hoves Bold"/>
              </a:rPr>
              <a:t>03</a:t>
            </a:r>
          </a:p>
        </p:txBody>
      </p:sp>
      <p:sp>
        <p:nvSpPr>
          <p:cNvPr id="34" name="TextBox 43">
            <a:extLst>
              <a:ext uri="{FF2B5EF4-FFF2-40B4-BE49-F238E27FC236}">
                <a16:creationId xmlns:a16="http://schemas.microsoft.com/office/drawing/2014/main" id="{89E04D61-0648-150D-21F8-C658163E04DA}"/>
              </a:ext>
            </a:extLst>
          </p:cNvPr>
          <p:cNvSpPr txBox="1"/>
          <p:nvPr/>
        </p:nvSpPr>
        <p:spPr>
          <a:xfrm>
            <a:off x="5242426" y="3946307"/>
            <a:ext cx="1721740" cy="16643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2239"/>
              </a:lnSpc>
              <a:spcBef>
                <a:spcPct val="0"/>
              </a:spcBef>
            </a:pPr>
            <a:r>
              <a:rPr lang="en-US" sz="1400" b="1" dirty="0">
                <a:solidFill>
                  <a:srgbClr val="000000"/>
                </a:solidFill>
                <a:latin typeface="Times New Roman" panose="02020603050405020304" pitchFamily="18" charset="0"/>
                <a:ea typeface="TT Hoves"/>
                <a:cs typeface="Times New Roman" panose="02020603050405020304" pitchFamily="18" charset="0"/>
                <a:sym typeface="TT Hoves"/>
              </a:rPr>
              <a:t>Performance drops in validation/testing due to overfitting; single-sequence focus may miss multi-modal insights. </a:t>
            </a:r>
          </a:p>
        </p:txBody>
      </p:sp>
      <p:sp>
        <p:nvSpPr>
          <p:cNvPr id="35" name="TextBox 44">
            <a:extLst>
              <a:ext uri="{FF2B5EF4-FFF2-40B4-BE49-F238E27FC236}">
                <a16:creationId xmlns:a16="http://schemas.microsoft.com/office/drawing/2014/main" id="{C00D9B84-A668-4286-8CA2-9E615D8CA252}"/>
              </a:ext>
            </a:extLst>
          </p:cNvPr>
          <p:cNvSpPr txBox="1"/>
          <p:nvPr/>
        </p:nvSpPr>
        <p:spPr>
          <a:xfrm>
            <a:off x="5283524" y="3548924"/>
            <a:ext cx="1651291" cy="3013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 b="1" dirty="0">
                <a:solidFill>
                  <a:srgbClr val="2C2FC8"/>
                </a:solidFill>
                <a:latin typeface="TT Hoves Bold"/>
                <a:ea typeface="TT Hoves Bold"/>
                <a:cs typeface="TT Hoves Bold"/>
                <a:sym typeface="TT Hoves Bold"/>
              </a:rPr>
              <a:t>Limitations</a:t>
            </a:r>
          </a:p>
        </p:txBody>
      </p:sp>
      <p:grpSp>
        <p:nvGrpSpPr>
          <p:cNvPr id="36" name="Group 16">
            <a:extLst>
              <a:ext uri="{FF2B5EF4-FFF2-40B4-BE49-F238E27FC236}">
                <a16:creationId xmlns:a16="http://schemas.microsoft.com/office/drawing/2014/main" id="{DA478ADA-33C7-ADF2-05D6-99D02FA94AD6}"/>
              </a:ext>
            </a:extLst>
          </p:cNvPr>
          <p:cNvGrpSpPr/>
          <p:nvPr/>
        </p:nvGrpSpPr>
        <p:grpSpPr>
          <a:xfrm>
            <a:off x="7339805" y="2527675"/>
            <a:ext cx="2182624" cy="2412116"/>
            <a:chOff x="-29200" y="-136719"/>
            <a:chExt cx="817230" cy="937357"/>
          </a:xfrm>
        </p:grpSpPr>
        <p:sp>
          <p:nvSpPr>
            <p:cNvPr id="37" name="Freeform 17">
              <a:extLst>
                <a:ext uri="{FF2B5EF4-FFF2-40B4-BE49-F238E27FC236}">
                  <a16:creationId xmlns:a16="http://schemas.microsoft.com/office/drawing/2014/main" id="{415A42BA-0E50-0A24-858B-45D9059E8449}"/>
                </a:ext>
              </a:extLst>
            </p:cNvPr>
            <p:cNvSpPr/>
            <p:nvPr/>
          </p:nvSpPr>
          <p:spPr>
            <a:xfrm>
              <a:off x="-29200" y="-136719"/>
              <a:ext cx="817230" cy="937357"/>
            </a:xfrm>
            <a:custGeom>
              <a:avLst/>
              <a:gdLst/>
              <a:ahLst/>
              <a:cxnLst/>
              <a:rect l="l" t="t" r="r" b="b"/>
              <a:pathLst>
                <a:path w="764074" h="800638">
                  <a:moveTo>
                    <a:pt x="53372" y="0"/>
                  </a:moveTo>
                  <a:lnTo>
                    <a:pt x="710701" y="0"/>
                  </a:lnTo>
                  <a:cubicBezTo>
                    <a:pt x="724857" y="0"/>
                    <a:pt x="738432" y="5623"/>
                    <a:pt x="748441" y="15632"/>
                  </a:cubicBezTo>
                  <a:cubicBezTo>
                    <a:pt x="758451" y="25642"/>
                    <a:pt x="764074" y="39217"/>
                    <a:pt x="764074" y="53372"/>
                  </a:cubicBezTo>
                  <a:lnTo>
                    <a:pt x="764074" y="747265"/>
                  </a:lnTo>
                  <a:cubicBezTo>
                    <a:pt x="764074" y="776742"/>
                    <a:pt x="740178" y="800638"/>
                    <a:pt x="710701" y="800638"/>
                  </a:cubicBezTo>
                  <a:lnTo>
                    <a:pt x="53372" y="800638"/>
                  </a:lnTo>
                  <a:cubicBezTo>
                    <a:pt x="23896" y="800638"/>
                    <a:pt x="0" y="776742"/>
                    <a:pt x="0" y="747265"/>
                  </a:cubicBezTo>
                  <a:lnTo>
                    <a:pt x="0" y="53372"/>
                  </a:lnTo>
                  <a:cubicBezTo>
                    <a:pt x="0" y="23896"/>
                    <a:pt x="23896" y="0"/>
                    <a:pt x="53372" y="0"/>
                  </a:cubicBezTo>
                  <a:close/>
                </a:path>
              </a:pathLst>
            </a:custGeom>
            <a:solidFill>
              <a:schemeClr val="tx2">
                <a:lumMod val="25000"/>
                <a:lumOff val="75000"/>
              </a:schemeClr>
            </a:solidFill>
          </p:spPr>
          <p:txBody>
            <a:bodyPr/>
            <a:lstStyle/>
            <a:p>
              <a:endParaRPr lang="en-BD" dirty="0"/>
            </a:p>
          </p:txBody>
        </p:sp>
        <p:sp>
          <p:nvSpPr>
            <p:cNvPr id="38" name="TextBox 18">
              <a:extLst>
                <a:ext uri="{FF2B5EF4-FFF2-40B4-BE49-F238E27FC236}">
                  <a16:creationId xmlns:a16="http://schemas.microsoft.com/office/drawing/2014/main" id="{FF196AA3-1505-70AE-A0C3-5D719F79F25F}"/>
                </a:ext>
              </a:extLst>
            </p:cNvPr>
            <p:cNvSpPr txBox="1"/>
            <p:nvPr/>
          </p:nvSpPr>
          <p:spPr>
            <a:xfrm>
              <a:off x="0" y="-47625"/>
              <a:ext cx="764074" cy="8482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9" name="Freeform 21">
            <a:extLst>
              <a:ext uri="{FF2B5EF4-FFF2-40B4-BE49-F238E27FC236}">
                <a16:creationId xmlns:a16="http://schemas.microsoft.com/office/drawing/2014/main" id="{C8AED211-95DE-B348-D009-5EF3C8A24E32}"/>
              </a:ext>
            </a:extLst>
          </p:cNvPr>
          <p:cNvSpPr/>
          <p:nvPr/>
        </p:nvSpPr>
        <p:spPr>
          <a:xfrm>
            <a:off x="7323760" y="1303106"/>
            <a:ext cx="2234697" cy="1376369"/>
          </a:xfrm>
          <a:custGeom>
            <a:avLst/>
            <a:gdLst/>
            <a:ahLst/>
            <a:cxnLst/>
            <a:rect l="l" t="t" r="r" b="b"/>
            <a:pathLst>
              <a:path w="3176949" h="2030804">
                <a:moveTo>
                  <a:pt x="0" y="0"/>
                </a:moveTo>
                <a:lnTo>
                  <a:pt x="3176949" y="0"/>
                </a:lnTo>
                <a:lnTo>
                  <a:pt x="3176949" y="2030804"/>
                </a:lnTo>
                <a:lnTo>
                  <a:pt x="0" y="203080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grayscl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BD" dirty="0"/>
          </a:p>
        </p:txBody>
      </p:sp>
      <p:sp>
        <p:nvSpPr>
          <p:cNvPr id="40" name="Freeform 29">
            <a:extLst>
              <a:ext uri="{FF2B5EF4-FFF2-40B4-BE49-F238E27FC236}">
                <a16:creationId xmlns:a16="http://schemas.microsoft.com/office/drawing/2014/main" id="{D17108AD-7B40-442F-1113-FD7E8CF3B1FB}"/>
              </a:ext>
            </a:extLst>
          </p:cNvPr>
          <p:cNvSpPr/>
          <p:nvPr/>
        </p:nvSpPr>
        <p:spPr>
          <a:xfrm>
            <a:off x="8251908" y="4461290"/>
            <a:ext cx="348800" cy="336074"/>
          </a:xfrm>
          <a:custGeom>
            <a:avLst/>
            <a:gdLst/>
            <a:ahLst/>
            <a:cxnLst/>
            <a:rect l="l" t="t" r="r" b="b"/>
            <a:pathLst>
              <a:path w="495870" h="495870">
                <a:moveTo>
                  <a:pt x="0" y="0"/>
                </a:moveTo>
                <a:lnTo>
                  <a:pt x="495871" y="0"/>
                </a:lnTo>
                <a:lnTo>
                  <a:pt x="495871" y="495870"/>
                </a:lnTo>
                <a:lnTo>
                  <a:pt x="0" y="49587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BD"/>
          </a:p>
        </p:txBody>
      </p:sp>
      <p:sp>
        <p:nvSpPr>
          <p:cNvPr id="41" name="TextBox 35">
            <a:extLst>
              <a:ext uri="{FF2B5EF4-FFF2-40B4-BE49-F238E27FC236}">
                <a16:creationId xmlns:a16="http://schemas.microsoft.com/office/drawing/2014/main" id="{9FEDBE12-CB3A-8BAC-1E1F-76FD01F4D5FC}"/>
              </a:ext>
            </a:extLst>
          </p:cNvPr>
          <p:cNvSpPr txBox="1"/>
          <p:nvPr/>
        </p:nvSpPr>
        <p:spPr>
          <a:xfrm>
            <a:off x="7929233" y="1372295"/>
            <a:ext cx="1029133" cy="4698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919"/>
              </a:lnSpc>
              <a:spcBef>
                <a:spcPct val="0"/>
              </a:spcBef>
            </a:pPr>
            <a:r>
              <a:rPr lang="en-US" sz="2799" b="1" dirty="0">
                <a:solidFill>
                  <a:schemeClr val="tx1">
                    <a:lumMod val="50000"/>
                    <a:lumOff val="50000"/>
                  </a:schemeClr>
                </a:solidFill>
                <a:latin typeface="TT Hoves Bold"/>
                <a:ea typeface="TT Hoves Bold"/>
                <a:cs typeface="TT Hoves Bold"/>
                <a:sym typeface="TT Hoves Bold"/>
              </a:rPr>
              <a:t>04</a:t>
            </a:r>
          </a:p>
        </p:txBody>
      </p:sp>
      <p:sp>
        <p:nvSpPr>
          <p:cNvPr id="42" name="TextBox 43">
            <a:extLst>
              <a:ext uri="{FF2B5EF4-FFF2-40B4-BE49-F238E27FC236}">
                <a16:creationId xmlns:a16="http://schemas.microsoft.com/office/drawing/2014/main" id="{71D10E94-46DB-8AA2-00BB-E7BA8F4354E2}"/>
              </a:ext>
            </a:extLst>
          </p:cNvPr>
          <p:cNvSpPr txBox="1"/>
          <p:nvPr/>
        </p:nvSpPr>
        <p:spPr>
          <a:xfrm>
            <a:off x="7688630" y="2771664"/>
            <a:ext cx="1568492" cy="15771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ctr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BD" altLang="en-BD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Scalable tool for radiologists; enhances early diagnosis and trust in AI.</a:t>
            </a:r>
          </a:p>
        </p:txBody>
      </p:sp>
      <p:sp>
        <p:nvSpPr>
          <p:cNvPr id="43" name="TextBox 44">
            <a:extLst>
              <a:ext uri="{FF2B5EF4-FFF2-40B4-BE49-F238E27FC236}">
                <a16:creationId xmlns:a16="http://schemas.microsoft.com/office/drawing/2014/main" id="{140B81B3-37B5-7924-B5B1-EA785DAB3DB6}"/>
              </a:ext>
            </a:extLst>
          </p:cNvPr>
          <p:cNvSpPr txBox="1"/>
          <p:nvPr/>
        </p:nvSpPr>
        <p:spPr>
          <a:xfrm>
            <a:off x="7513016" y="2326300"/>
            <a:ext cx="1876081" cy="2945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600" b="1" dirty="0">
                <a:solidFill>
                  <a:srgbClr val="2C2FC8"/>
                </a:solidFill>
                <a:latin typeface="TT Hoves Bold"/>
                <a:ea typeface="TT Hoves Bold"/>
                <a:cs typeface="TT Hoves Bold"/>
                <a:sym typeface="TT Hoves Bold"/>
              </a:rPr>
              <a:t>Practical Implications</a:t>
            </a:r>
          </a:p>
        </p:txBody>
      </p:sp>
      <p:grpSp>
        <p:nvGrpSpPr>
          <p:cNvPr id="44" name="Group 16">
            <a:extLst>
              <a:ext uri="{FF2B5EF4-FFF2-40B4-BE49-F238E27FC236}">
                <a16:creationId xmlns:a16="http://schemas.microsoft.com/office/drawing/2014/main" id="{E6EEDD40-4E3E-ED15-8013-5D2817E853D2}"/>
              </a:ext>
            </a:extLst>
          </p:cNvPr>
          <p:cNvGrpSpPr/>
          <p:nvPr/>
        </p:nvGrpSpPr>
        <p:grpSpPr>
          <a:xfrm>
            <a:off x="9641217" y="3431801"/>
            <a:ext cx="2182624" cy="2412116"/>
            <a:chOff x="-29200" y="-136719"/>
            <a:chExt cx="817230" cy="937357"/>
          </a:xfrm>
        </p:grpSpPr>
        <p:sp>
          <p:nvSpPr>
            <p:cNvPr id="45" name="Freeform 17">
              <a:extLst>
                <a:ext uri="{FF2B5EF4-FFF2-40B4-BE49-F238E27FC236}">
                  <a16:creationId xmlns:a16="http://schemas.microsoft.com/office/drawing/2014/main" id="{FFFA7DEF-2A3C-F134-48AE-7A862336643C}"/>
                </a:ext>
              </a:extLst>
            </p:cNvPr>
            <p:cNvSpPr/>
            <p:nvPr/>
          </p:nvSpPr>
          <p:spPr>
            <a:xfrm>
              <a:off x="-29200" y="-136719"/>
              <a:ext cx="817230" cy="937357"/>
            </a:xfrm>
            <a:custGeom>
              <a:avLst/>
              <a:gdLst/>
              <a:ahLst/>
              <a:cxnLst/>
              <a:rect l="l" t="t" r="r" b="b"/>
              <a:pathLst>
                <a:path w="764074" h="800638">
                  <a:moveTo>
                    <a:pt x="53372" y="0"/>
                  </a:moveTo>
                  <a:lnTo>
                    <a:pt x="710701" y="0"/>
                  </a:lnTo>
                  <a:cubicBezTo>
                    <a:pt x="724857" y="0"/>
                    <a:pt x="738432" y="5623"/>
                    <a:pt x="748441" y="15632"/>
                  </a:cubicBezTo>
                  <a:cubicBezTo>
                    <a:pt x="758451" y="25642"/>
                    <a:pt x="764074" y="39217"/>
                    <a:pt x="764074" y="53372"/>
                  </a:cubicBezTo>
                  <a:lnTo>
                    <a:pt x="764074" y="747265"/>
                  </a:lnTo>
                  <a:cubicBezTo>
                    <a:pt x="764074" y="776742"/>
                    <a:pt x="740178" y="800638"/>
                    <a:pt x="710701" y="800638"/>
                  </a:cubicBezTo>
                  <a:lnTo>
                    <a:pt x="53372" y="800638"/>
                  </a:lnTo>
                  <a:cubicBezTo>
                    <a:pt x="23896" y="800638"/>
                    <a:pt x="0" y="776742"/>
                    <a:pt x="0" y="747265"/>
                  </a:cubicBezTo>
                  <a:lnTo>
                    <a:pt x="0" y="53372"/>
                  </a:lnTo>
                  <a:cubicBezTo>
                    <a:pt x="0" y="23896"/>
                    <a:pt x="23896" y="0"/>
                    <a:pt x="53372" y="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</p:spPr>
          <p:txBody>
            <a:bodyPr/>
            <a:lstStyle/>
            <a:p>
              <a:endParaRPr lang="en-BD" dirty="0"/>
            </a:p>
          </p:txBody>
        </p:sp>
        <p:sp>
          <p:nvSpPr>
            <p:cNvPr id="46" name="TextBox 18">
              <a:extLst>
                <a:ext uri="{FF2B5EF4-FFF2-40B4-BE49-F238E27FC236}">
                  <a16:creationId xmlns:a16="http://schemas.microsoft.com/office/drawing/2014/main" id="{0E18A182-DB1C-D418-9B22-54F22C3516A0}"/>
                </a:ext>
              </a:extLst>
            </p:cNvPr>
            <p:cNvSpPr txBox="1"/>
            <p:nvPr/>
          </p:nvSpPr>
          <p:spPr>
            <a:xfrm>
              <a:off x="0" y="-47625"/>
              <a:ext cx="764074" cy="8482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7" name="Freeform 21">
            <a:extLst>
              <a:ext uri="{FF2B5EF4-FFF2-40B4-BE49-F238E27FC236}">
                <a16:creationId xmlns:a16="http://schemas.microsoft.com/office/drawing/2014/main" id="{B4749BC3-437E-EA3F-1329-5B7041D6369F}"/>
              </a:ext>
            </a:extLst>
          </p:cNvPr>
          <p:cNvSpPr/>
          <p:nvPr/>
        </p:nvSpPr>
        <p:spPr>
          <a:xfrm>
            <a:off x="9625172" y="2207232"/>
            <a:ext cx="2234697" cy="1376369"/>
          </a:xfrm>
          <a:custGeom>
            <a:avLst/>
            <a:gdLst/>
            <a:ahLst/>
            <a:cxnLst/>
            <a:rect l="l" t="t" r="r" b="b"/>
            <a:pathLst>
              <a:path w="3176949" h="2030804">
                <a:moveTo>
                  <a:pt x="0" y="0"/>
                </a:moveTo>
                <a:lnTo>
                  <a:pt x="3176949" y="0"/>
                </a:lnTo>
                <a:lnTo>
                  <a:pt x="3176949" y="2030804"/>
                </a:lnTo>
                <a:lnTo>
                  <a:pt x="0" y="203080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BD" dirty="0"/>
          </a:p>
        </p:txBody>
      </p:sp>
      <p:sp>
        <p:nvSpPr>
          <p:cNvPr id="48" name="Freeform 29">
            <a:extLst>
              <a:ext uri="{FF2B5EF4-FFF2-40B4-BE49-F238E27FC236}">
                <a16:creationId xmlns:a16="http://schemas.microsoft.com/office/drawing/2014/main" id="{24829958-3407-BDA7-B0F6-D92F31F65368}"/>
              </a:ext>
            </a:extLst>
          </p:cNvPr>
          <p:cNvSpPr/>
          <p:nvPr/>
        </p:nvSpPr>
        <p:spPr>
          <a:xfrm>
            <a:off x="10530124" y="5290848"/>
            <a:ext cx="348800" cy="336074"/>
          </a:xfrm>
          <a:custGeom>
            <a:avLst/>
            <a:gdLst/>
            <a:ahLst/>
            <a:cxnLst/>
            <a:rect l="l" t="t" r="r" b="b"/>
            <a:pathLst>
              <a:path w="495870" h="495870">
                <a:moveTo>
                  <a:pt x="0" y="0"/>
                </a:moveTo>
                <a:lnTo>
                  <a:pt x="495871" y="0"/>
                </a:lnTo>
                <a:lnTo>
                  <a:pt x="495871" y="495870"/>
                </a:lnTo>
                <a:lnTo>
                  <a:pt x="0" y="49587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BD"/>
          </a:p>
        </p:txBody>
      </p:sp>
      <p:sp>
        <p:nvSpPr>
          <p:cNvPr id="49" name="TextBox 35">
            <a:extLst>
              <a:ext uri="{FF2B5EF4-FFF2-40B4-BE49-F238E27FC236}">
                <a16:creationId xmlns:a16="http://schemas.microsoft.com/office/drawing/2014/main" id="{88784288-46D5-4273-FE8F-9D323345E74A}"/>
              </a:ext>
            </a:extLst>
          </p:cNvPr>
          <p:cNvSpPr txBox="1"/>
          <p:nvPr/>
        </p:nvSpPr>
        <p:spPr>
          <a:xfrm>
            <a:off x="10230645" y="2276421"/>
            <a:ext cx="1029133" cy="4698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919"/>
              </a:lnSpc>
              <a:spcBef>
                <a:spcPct val="0"/>
              </a:spcBef>
            </a:pPr>
            <a:r>
              <a:rPr lang="en-US" sz="2799" b="1" dirty="0">
                <a:solidFill>
                  <a:schemeClr val="accent1"/>
                </a:solidFill>
                <a:latin typeface="TT Hoves Bold"/>
                <a:ea typeface="TT Hoves Bold"/>
                <a:cs typeface="TT Hoves Bold"/>
                <a:sym typeface="TT Hoves Bold"/>
              </a:rPr>
              <a:t>05</a:t>
            </a:r>
          </a:p>
        </p:txBody>
      </p:sp>
      <p:sp>
        <p:nvSpPr>
          <p:cNvPr id="50" name="TextBox 43">
            <a:extLst>
              <a:ext uri="{FF2B5EF4-FFF2-40B4-BE49-F238E27FC236}">
                <a16:creationId xmlns:a16="http://schemas.microsoft.com/office/drawing/2014/main" id="{0557F4F9-6483-4868-6D0E-B86C3E0A5F85}"/>
              </a:ext>
            </a:extLst>
          </p:cNvPr>
          <p:cNvSpPr txBox="1"/>
          <p:nvPr/>
        </p:nvSpPr>
        <p:spPr>
          <a:xfrm>
            <a:off x="9886346" y="3638083"/>
            <a:ext cx="1721740" cy="13863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ts val="2239"/>
              </a:lnSpc>
              <a:spcBef>
                <a:spcPct val="0"/>
              </a:spcBef>
            </a:pPr>
            <a:r>
              <a:rPr lang="en-BD" altLang="en-BD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Integrate multi-sequence MRIs, explore advanced SSL variants, and validate on diverse datasets</a:t>
            </a:r>
            <a:endParaRPr lang="en-US" sz="1400" b="1" u="none" strike="noStrike" dirty="0">
              <a:solidFill>
                <a:srgbClr val="000000"/>
              </a:solidFill>
              <a:latin typeface="TT Hoves"/>
              <a:ea typeface="TT Hoves"/>
              <a:cs typeface="TT Hoves"/>
              <a:sym typeface="TT Hoves"/>
            </a:endParaRPr>
          </a:p>
        </p:txBody>
      </p:sp>
      <p:sp>
        <p:nvSpPr>
          <p:cNvPr id="51" name="TextBox 44">
            <a:extLst>
              <a:ext uri="{FF2B5EF4-FFF2-40B4-BE49-F238E27FC236}">
                <a16:creationId xmlns:a16="http://schemas.microsoft.com/office/drawing/2014/main" id="{446CE10A-AC2F-28EA-BB52-FEFCC1952E04}"/>
              </a:ext>
            </a:extLst>
          </p:cNvPr>
          <p:cNvSpPr txBox="1"/>
          <p:nvPr/>
        </p:nvSpPr>
        <p:spPr>
          <a:xfrm>
            <a:off x="9946403" y="3239853"/>
            <a:ext cx="1651291" cy="3013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 b="1" dirty="0">
                <a:solidFill>
                  <a:srgbClr val="2C2FC8"/>
                </a:solidFill>
                <a:latin typeface="TT Hoves Bold"/>
                <a:ea typeface="TT Hoves Bold"/>
                <a:cs typeface="TT Hoves Bold"/>
                <a:sym typeface="TT Hoves Bold"/>
              </a:rPr>
              <a:t>Future Directions</a:t>
            </a:r>
          </a:p>
        </p:txBody>
      </p:sp>
      <p:grpSp>
        <p:nvGrpSpPr>
          <p:cNvPr id="52" name="Group 8">
            <a:extLst>
              <a:ext uri="{FF2B5EF4-FFF2-40B4-BE49-F238E27FC236}">
                <a16:creationId xmlns:a16="http://schemas.microsoft.com/office/drawing/2014/main" id="{07D9599C-E41B-4B72-344E-5C4CEA4BEA93}"/>
              </a:ext>
            </a:extLst>
          </p:cNvPr>
          <p:cNvGrpSpPr/>
          <p:nvPr/>
        </p:nvGrpSpPr>
        <p:grpSpPr>
          <a:xfrm>
            <a:off x="9962866" y="6206228"/>
            <a:ext cx="1501254" cy="384215"/>
            <a:chOff x="0" y="0"/>
            <a:chExt cx="2647365" cy="406400"/>
          </a:xfrm>
        </p:grpSpPr>
        <p:sp>
          <p:nvSpPr>
            <p:cNvPr id="53" name="Freeform 9">
              <a:extLst>
                <a:ext uri="{FF2B5EF4-FFF2-40B4-BE49-F238E27FC236}">
                  <a16:creationId xmlns:a16="http://schemas.microsoft.com/office/drawing/2014/main" id="{D3972718-61ED-C0EC-0D79-285B61388ECD}"/>
                </a:ext>
              </a:extLst>
            </p:cNvPr>
            <p:cNvSpPr/>
            <p:nvPr/>
          </p:nvSpPr>
          <p:spPr>
            <a:xfrm>
              <a:off x="0" y="0"/>
              <a:ext cx="2647365" cy="406400"/>
            </a:xfrm>
            <a:custGeom>
              <a:avLst/>
              <a:gdLst/>
              <a:ahLst/>
              <a:cxnLst/>
              <a:rect l="l" t="t" r="r" b="b"/>
              <a:pathLst>
                <a:path w="2647365" h="406400">
                  <a:moveTo>
                    <a:pt x="2444165" y="0"/>
                  </a:moveTo>
                  <a:cubicBezTo>
                    <a:pt x="2556389" y="0"/>
                    <a:pt x="2647365" y="90976"/>
                    <a:pt x="2647365" y="203200"/>
                  </a:cubicBezTo>
                  <a:cubicBezTo>
                    <a:pt x="2647365" y="315424"/>
                    <a:pt x="2556389" y="406400"/>
                    <a:pt x="2444165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38100" cap="sq">
              <a:solidFill>
                <a:schemeClr val="accent1"/>
              </a:solidFill>
              <a:prstDash val="solid"/>
              <a:miter/>
            </a:ln>
          </p:spPr>
          <p:txBody>
            <a:bodyPr/>
            <a:lstStyle/>
            <a:p>
              <a:endParaRPr lang="en-BD" dirty="0"/>
            </a:p>
          </p:txBody>
        </p:sp>
        <p:sp>
          <p:nvSpPr>
            <p:cNvPr id="54" name="TextBox 10">
              <a:extLst>
                <a:ext uri="{FF2B5EF4-FFF2-40B4-BE49-F238E27FC236}">
                  <a16:creationId xmlns:a16="http://schemas.microsoft.com/office/drawing/2014/main" id="{11CE0201-D952-AA96-A0A9-2FB74FA1A278}"/>
                </a:ext>
              </a:extLst>
            </p:cNvPr>
            <p:cNvSpPr txBox="1"/>
            <p:nvPr/>
          </p:nvSpPr>
          <p:spPr>
            <a:xfrm>
              <a:off x="0" y="-47625"/>
              <a:ext cx="2647365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5" name="TextBox 26">
            <a:extLst>
              <a:ext uri="{FF2B5EF4-FFF2-40B4-BE49-F238E27FC236}">
                <a16:creationId xmlns:a16="http://schemas.microsoft.com/office/drawing/2014/main" id="{A650B617-7518-C3B8-8C2F-65E812D06F18}"/>
              </a:ext>
            </a:extLst>
          </p:cNvPr>
          <p:cNvSpPr txBox="1"/>
          <p:nvPr/>
        </p:nvSpPr>
        <p:spPr>
          <a:xfrm>
            <a:off x="9643417" y="6236351"/>
            <a:ext cx="2130195" cy="2527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101"/>
              </a:lnSpc>
              <a:spcBef>
                <a:spcPct val="0"/>
              </a:spcBef>
            </a:pPr>
            <a:r>
              <a:rPr lang="en-US" sz="1501" dirty="0">
                <a:solidFill>
                  <a:srgbClr val="1E302C"/>
                </a:solidFill>
                <a:latin typeface="ITC Franklin Gothic LT"/>
                <a:ea typeface="ITC Franklin Gothic LT"/>
                <a:cs typeface="ITC Franklin Gothic LT"/>
                <a:sym typeface="ITC Franklin Gothic LT"/>
              </a:rPr>
              <a:t>Page 12 of 14</a:t>
            </a:r>
          </a:p>
        </p:txBody>
      </p:sp>
    </p:spTree>
    <p:extLst>
      <p:ext uri="{BB962C8B-B14F-4D97-AF65-F5344CB8AC3E}">
        <p14:creationId xmlns:p14="http://schemas.microsoft.com/office/powerpoint/2010/main" val="3878218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000"/>
                            </p:stCondLst>
                            <p:childTnLst>
                              <p:par>
                                <p:cTn id="7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1500"/>
                            </p:stCondLst>
                            <p:childTnLst>
                              <p:par>
                                <p:cTn id="10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2000"/>
                            </p:stCondLst>
                            <p:childTnLst>
                              <p:par>
                                <p:cTn id="13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animBg="1"/>
      <p:bldP spid="16" grpId="0" animBg="1"/>
      <p:bldP spid="17" grpId="0"/>
      <p:bldP spid="18" grpId="0"/>
      <p:bldP spid="19" grpId="0"/>
      <p:bldP spid="23" grpId="0" animBg="1"/>
      <p:bldP spid="24" grpId="0" animBg="1"/>
      <p:bldP spid="25" grpId="0"/>
      <p:bldP spid="26" grpId="0"/>
      <p:bldP spid="27" grpId="0"/>
      <p:bldP spid="31" grpId="0" animBg="1"/>
      <p:bldP spid="32" grpId="0" animBg="1"/>
      <p:bldP spid="33" grpId="0"/>
      <p:bldP spid="34" grpId="0"/>
      <p:bldP spid="35" grpId="0"/>
      <p:bldP spid="39" grpId="0" animBg="1"/>
      <p:bldP spid="40" grpId="0" animBg="1"/>
      <p:bldP spid="41" grpId="0"/>
      <p:bldP spid="42" grpId="0"/>
      <p:bldP spid="43" grpId="0"/>
      <p:bldP spid="47" grpId="0" animBg="1"/>
      <p:bldP spid="48" grpId="0" animBg="1"/>
      <p:bldP spid="49" grpId="0"/>
      <p:bldP spid="50" grpId="0"/>
      <p:bldP spid="5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EC067D-AD5C-9B86-006B-88D5226EC2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3E2A20-E2EA-CFED-7F4C-FCAE7DEDA4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2" y="359447"/>
            <a:ext cx="9323598" cy="554954"/>
          </a:xfrm>
        </p:spPr>
        <p:txBody>
          <a:bodyPr>
            <a:normAutofit fontScale="90000"/>
          </a:bodyPr>
          <a:lstStyle/>
          <a:p>
            <a:r>
              <a:rPr lang="en-IN" b="1" dirty="0"/>
              <a:t>Bibliography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35F4E3-F869-DFE9-F2D0-D532784C00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414837" y="6459785"/>
            <a:ext cx="5329237" cy="365125"/>
          </a:xfrm>
        </p:spPr>
        <p:txBody>
          <a:bodyPr/>
          <a:lstStyle/>
          <a:p>
            <a:r>
              <a:rPr lang="en-US" sz="1100" b="1" dirty="0"/>
              <a:t>4th International Conference on Innovations in Data Analytics (ICIDA 2025)</a:t>
            </a:r>
            <a:endParaRPr lang="en-IN" sz="11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09C68C9-2400-6CC5-55B8-A41278D330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8734" y="-1"/>
            <a:ext cx="1392792" cy="1255043"/>
          </a:xfrm>
          <a:prstGeom prst="rect">
            <a:avLst/>
          </a:prstGeom>
        </p:spPr>
      </p:pic>
      <p:sp>
        <p:nvSpPr>
          <p:cNvPr id="10" name="Freeform 64">
            <a:extLst>
              <a:ext uri="{FF2B5EF4-FFF2-40B4-BE49-F238E27FC236}">
                <a16:creationId xmlns:a16="http://schemas.microsoft.com/office/drawing/2014/main" id="{876EFB4D-5F59-DF3B-C153-9257F32BA9E8}"/>
              </a:ext>
            </a:extLst>
          </p:cNvPr>
          <p:cNvSpPr/>
          <p:nvPr/>
        </p:nvSpPr>
        <p:spPr>
          <a:xfrm flipH="1">
            <a:off x="0" y="126492"/>
            <a:ext cx="1093164" cy="1055006"/>
          </a:xfrm>
          <a:custGeom>
            <a:avLst/>
            <a:gdLst/>
            <a:ahLst/>
            <a:cxnLst/>
            <a:rect l="l" t="t" r="r" b="b"/>
            <a:pathLst>
              <a:path w="559764" h="597806">
                <a:moveTo>
                  <a:pt x="559764" y="0"/>
                </a:moveTo>
                <a:lnTo>
                  <a:pt x="0" y="0"/>
                </a:lnTo>
                <a:lnTo>
                  <a:pt x="0" y="597807"/>
                </a:lnTo>
                <a:lnTo>
                  <a:pt x="559764" y="597807"/>
                </a:lnTo>
                <a:lnTo>
                  <a:pt x="559764" y="0"/>
                </a:lnTo>
                <a:close/>
              </a:path>
            </a:pathLst>
          </a:custGeom>
          <a:blipFill>
            <a:blip r:embed="rId3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BD" dirty="0"/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8DEC9598-F034-E856-7EC9-13572F8208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1065677"/>
              </p:ext>
            </p:extLst>
          </p:nvPr>
        </p:nvGraphicFramePr>
        <p:xfrm>
          <a:off x="1596325" y="1807120"/>
          <a:ext cx="9221490" cy="3162301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1844298">
                  <a:extLst>
                    <a:ext uri="{9D8B030D-6E8A-4147-A177-3AD203B41FA5}">
                      <a16:colId xmlns:a16="http://schemas.microsoft.com/office/drawing/2014/main" val="2367313952"/>
                    </a:ext>
                  </a:extLst>
                </a:gridCol>
                <a:gridCol w="1844298">
                  <a:extLst>
                    <a:ext uri="{9D8B030D-6E8A-4147-A177-3AD203B41FA5}">
                      <a16:colId xmlns:a16="http://schemas.microsoft.com/office/drawing/2014/main" val="4127659557"/>
                    </a:ext>
                  </a:extLst>
                </a:gridCol>
                <a:gridCol w="1844298">
                  <a:extLst>
                    <a:ext uri="{9D8B030D-6E8A-4147-A177-3AD203B41FA5}">
                      <a16:colId xmlns:a16="http://schemas.microsoft.com/office/drawing/2014/main" val="1538965929"/>
                    </a:ext>
                  </a:extLst>
                </a:gridCol>
                <a:gridCol w="1472340">
                  <a:extLst>
                    <a:ext uri="{9D8B030D-6E8A-4147-A177-3AD203B41FA5}">
                      <a16:colId xmlns:a16="http://schemas.microsoft.com/office/drawing/2014/main" val="4259864794"/>
                    </a:ext>
                  </a:extLst>
                </a:gridCol>
                <a:gridCol w="2216256">
                  <a:extLst>
                    <a:ext uri="{9D8B030D-6E8A-4147-A177-3AD203B41FA5}">
                      <a16:colId xmlns:a16="http://schemas.microsoft.com/office/drawing/2014/main" val="2981748663"/>
                    </a:ext>
                  </a:extLst>
                </a:gridCol>
              </a:tblGrid>
              <a:tr h="297543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GB" sz="1500" b="1" dirty="0"/>
                        <a:t>Task/Study</a:t>
                      </a:r>
                    </a:p>
                  </a:txBody>
                  <a:tcPr marL="74386" marR="74386" marT="37193" marB="37193"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GB" sz="1500" b="1" dirty="0"/>
                        <a:t>Best Model</a:t>
                      </a:r>
                    </a:p>
                  </a:txBody>
                  <a:tcPr marL="74386" marR="74386" marT="37193" marB="37193"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GB" sz="1500" b="1"/>
                        <a:t>Dataset</a:t>
                      </a:r>
                    </a:p>
                  </a:txBody>
                  <a:tcPr marL="74386" marR="74386" marT="37193" marB="37193"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GB" sz="1500" b="1"/>
                        <a:t>Accuracy (%)</a:t>
                      </a:r>
                    </a:p>
                  </a:txBody>
                  <a:tcPr marL="74386" marR="74386" marT="37193" marB="37193"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GB" sz="1500" b="1" dirty="0"/>
                        <a:t>Notes</a:t>
                      </a:r>
                    </a:p>
                  </a:txBody>
                  <a:tcPr marL="74386" marR="74386" marT="37193" marB="37193" anchor="ctr"/>
                </a:tc>
                <a:extLst>
                  <a:ext uri="{0D108BD9-81ED-4DB2-BD59-A6C34878D82A}">
                    <a16:rowId xmlns:a16="http://schemas.microsoft.com/office/drawing/2014/main" val="897716522"/>
                  </a:ext>
                </a:extLst>
              </a:tr>
              <a:tr h="743857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GB" sz="1500"/>
                        <a:t>Self-Supervised MRI</a:t>
                      </a:r>
                    </a:p>
                  </a:txBody>
                  <a:tcPr marL="74386" marR="74386" marT="37193" marB="37193"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GB" sz="1500"/>
                        <a:t>BYOL (ResNet-50)</a:t>
                      </a:r>
                    </a:p>
                  </a:txBody>
                  <a:tcPr marL="74386" marR="74386" marT="37193" marB="37193"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GB" sz="1500"/>
                        <a:t>MRI dataset</a:t>
                      </a:r>
                    </a:p>
                  </a:txBody>
                  <a:tcPr marL="74386" marR="74386" marT="37193" marB="37193"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BD" sz="1500"/>
                        <a:t>97.66</a:t>
                      </a:r>
                    </a:p>
                  </a:txBody>
                  <a:tcPr marL="74386" marR="74386" marT="37193" marB="37193"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GB" sz="1500"/>
                        <a:t>Strong representation learning</a:t>
                      </a:r>
                    </a:p>
                  </a:txBody>
                  <a:tcPr marL="74386" marR="74386" marT="37193" marB="37193" anchor="ctr"/>
                </a:tc>
                <a:extLst>
                  <a:ext uri="{0D108BD9-81ED-4DB2-BD59-A6C34878D82A}">
                    <a16:rowId xmlns:a16="http://schemas.microsoft.com/office/drawing/2014/main" val="2669162783"/>
                  </a:ext>
                </a:extLst>
              </a:tr>
              <a:tr h="52070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GB" sz="1500"/>
                        <a:t>MRI Sequence Classification</a:t>
                      </a:r>
                    </a:p>
                  </a:txBody>
                  <a:tcPr marL="74386" marR="74386" marT="37193" marB="37193"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GB" sz="1500" dirty="0" err="1"/>
                        <a:t>MLvirtual</a:t>
                      </a:r>
                      <a:r>
                        <a:rPr lang="en-GB" sz="1500" dirty="0"/>
                        <a:t> + </a:t>
                      </a:r>
                      <a:r>
                        <a:rPr lang="en-GB" sz="1500" dirty="0" err="1"/>
                        <a:t>Multicenter</a:t>
                      </a:r>
                      <a:endParaRPr lang="en-GB" sz="1500" dirty="0"/>
                    </a:p>
                  </a:txBody>
                  <a:tcPr marL="74386" marR="74386" marT="37193" marB="37193"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GB" sz="1500" dirty="0"/>
                        <a:t>Hospital </a:t>
                      </a:r>
                    </a:p>
                  </a:txBody>
                  <a:tcPr marL="74386" marR="74386" marT="37193" marB="37193"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GB" sz="1500" dirty="0"/>
                        <a:t>93.43</a:t>
                      </a:r>
                    </a:p>
                  </a:txBody>
                  <a:tcPr marL="74386" marR="74386" marT="37193" marB="37193"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GB" sz="1500"/>
                        <a:t>Rule-based virtual labeling</a:t>
                      </a:r>
                    </a:p>
                  </a:txBody>
                  <a:tcPr marL="74386" marR="74386" marT="37193" marB="37193" anchor="ctr"/>
                </a:tc>
                <a:extLst>
                  <a:ext uri="{0D108BD9-81ED-4DB2-BD59-A6C34878D82A}">
                    <a16:rowId xmlns:a16="http://schemas.microsoft.com/office/drawing/2014/main" val="3964530425"/>
                  </a:ext>
                </a:extLst>
              </a:tr>
              <a:tr h="52070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GB" sz="1500"/>
                        <a:t>Brain Tumor Segmentation</a:t>
                      </a:r>
                    </a:p>
                  </a:txBody>
                  <a:tcPr marL="74386" marR="74386" marT="37193" marB="37193"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GB" sz="1500"/>
                        <a:t>Swin UNETR</a:t>
                      </a:r>
                    </a:p>
                  </a:txBody>
                  <a:tcPr marL="74386" marR="74386" marT="37193" marB="37193"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GB" sz="1500"/>
                        <a:t>BraTS+CHGH</a:t>
                      </a:r>
                    </a:p>
                  </a:txBody>
                  <a:tcPr marL="74386" marR="74386" marT="37193" marB="37193"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BD" sz="1500"/>
                        <a:t>96.27</a:t>
                      </a:r>
                    </a:p>
                  </a:txBody>
                  <a:tcPr marL="74386" marR="74386" marT="37193" marB="37193"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GB" sz="1500"/>
                        <a:t>Outperforms U-Net</a:t>
                      </a:r>
                    </a:p>
                  </a:txBody>
                  <a:tcPr marL="74386" marR="74386" marT="37193" marB="37193" anchor="ctr"/>
                </a:tc>
                <a:extLst>
                  <a:ext uri="{0D108BD9-81ED-4DB2-BD59-A6C34878D82A}">
                    <a16:rowId xmlns:a16="http://schemas.microsoft.com/office/drawing/2014/main" val="2966890008"/>
                  </a:ext>
                </a:extLst>
              </a:tr>
              <a:tr h="52070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GB" sz="1500"/>
                        <a:t>Image Classification</a:t>
                      </a:r>
                    </a:p>
                  </a:txBody>
                  <a:tcPr marL="74386" marR="74386" marT="37193" marB="37193"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GB" sz="1500"/>
                        <a:t>DINOV2 ViT-S14</a:t>
                      </a:r>
                    </a:p>
                  </a:txBody>
                  <a:tcPr marL="74386" marR="74386" marT="37193" marB="37193"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GB" sz="1500"/>
                        <a:t>Test set</a:t>
                      </a:r>
                    </a:p>
                  </a:txBody>
                  <a:tcPr marL="74386" marR="74386" marT="37193" marB="37193"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BD" sz="1500"/>
                        <a:t>99.84</a:t>
                      </a:r>
                    </a:p>
                  </a:txBody>
                  <a:tcPr marL="74386" marR="74386" marT="37193" marB="37193"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GB" sz="1500"/>
                        <a:t>Perfect AUC</a:t>
                      </a:r>
                    </a:p>
                  </a:txBody>
                  <a:tcPr marL="74386" marR="74386" marT="37193" marB="37193" anchor="ctr"/>
                </a:tc>
                <a:extLst>
                  <a:ext uri="{0D108BD9-81ED-4DB2-BD59-A6C34878D82A}">
                    <a16:rowId xmlns:a16="http://schemas.microsoft.com/office/drawing/2014/main" val="3293642143"/>
                  </a:ext>
                </a:extLst>
              </a:tr>
              <a:tr h="52070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GB" sz="1500" dirty="0"/>
                        <a:t>This Study (2025)</a:t>
                      </a:r>
                    </a:p>
                  </a:txBody>
                  <a:tcPr marL="74386" marR="74386" marT="37193" marB="37193"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GB" sz="1500" dirty="0" err="1"/>
                        <a:t>SimCLR</a:t>
                      </a:r>
                      <a:r>
                        <a:rPr lang="en-GB" sz="1500" dirty="0"/>
                        <a:t>-based SSL</a:t>
                      </a:r>
                    </a:p>
                  </a:txBody>
                  <a:tcPr marL="74386" marR="74386" marT="37193" marB="37193"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GB" sz="1500"/>
                        <a:t>Multi MRI dataset</a:t>
                      </a:r>
                    </a:p>
                  </a:txBody>
                  <a:tcPr marL="74386" marR="74386" marT="37193" marB="37193"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BD" sz="1500"/>
                        <a:t>99.64</a:t>
                      </a:r>
                    </a:p>
                  </a:txBody>
                  <a:tcPr marL="74386" marR="74386" marT="37193" marB="37193"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GB" sz="1500" dirty="0"/>
                        <a:t>Best generalization for brain MRI</a:t>
                      </a:r>
                    </a:p>
                  </a:txBody>
                  <a:tcPr marL="74386" marR="74386" marT="37193" marB="37193" anchor="ctr"/>
                </a:tc>
                <a:extLst>
                  <a:ext uri="{0D108BD9-81ED-4DB2-BD59-A6C34878D82A}">
                    <a16:rowId xmlns:a16="http://schemas.microsoft.com/office/drawing/2014/main" val="2592823288"/>
                  </a:ext>
                </a:extLst>
              </a:tr>
            </a:tbl>
          </a:graphicData>
        </a:graphic>
      </p:graphicFrame>
      <p:grpSp>
        <p:nvGrpSpPr>
          <p:cNvPr id="3" name="Group 8">
            <a:extLst>
              <a:ext uri="{FF2B5EF4-FFF2-40B4-BE49-F238E27FC236}">
                <a16:creationId xmlns:a16="http://schemas.microsoft.com/office/drawing/2014/main" id="{86051155-0602-3F88-C550-6232E2960405}"/>
              </a:ext>
            </a:extLst>
          </p:cNvPr>
          <p:cNvGrpSpPr/>
          <p:nvPr/>
        </p:nvGrpSpPr>
        <p:grpSpPr>
          <a:xfrm>
            <a:off x="9962866" y="6206228"/>
            <a:ext cx="1501254" cy="384215"/>
            <a:chOff x="0" y="0"/>
            <a:chExt cx="2647365" cy="406400"/>
          </a:xfrm>
        </p:grpSpPr>
        <p:sp>
          <p:nvSpPr>
            <p:cNvPr id="12" name="Freeform 9">
              <a:extLst>
                <a:ext uri="{FF2B5EF4-FFF2-40B4-BE49-F238E27FC236}">
                  <a16:creationId xmlns:a16="http://schemas.microsoft.com/office/drawing/2014/main" id="{3E937651-BDE1-F734-886B-7975E9538C3C}"/>
                </a:ext>
              </a:extLst>
            </p:cNvPr>
            <p:cNvSpPr/>
            <p:nvPr/>
          </p:nvSpPr>
          <p:spPr>
            <a:xfrm>
              <a:off x="0" y="0"/>
              <a:ext cx="2647365" cy="406400"/>
            </a:xfrm>
            <a:custGeom>
              <a:avLst/>
              <a:gdLst/>
              <a:ahLst/>
              <a:cxnLst/>
              <a:rect l="l" t="t" r="r" b="b"/>
              <a:pathLst>
                <a:path w="2647365" h="406400">
                  <a:moveTo>
                    <a:pt x="2444165" y="0"/>
                  </a:moveTo>
                  <a:cubicBezTo>
                    <a:pt x="2556389" y="0"/>
                    <a:pt x="2647365" y="90976"/>
                    <a:pt x="2647365" y="203200"/>
                  </a:cubicBezTo>
                  <a:cubicBezTo>
                    <a:pt x="2647365" y="315424"/>
                    <a:pt x="2556389" y="406400"/>
                    <a:pt x="2444165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38100" cap="sq">
              <a:solidFill>
                <a:schemeClr val="accent1"/>
              </a:solidFill>
              <a:prstDash val="solid"/>
              <a:miter/>
            </a:ln>
          </p:spPr>
          <p:txBody>
            <a:bodyPr/>
            <a:lstStyle/>
            <a:p>
              <a:endParaRPr lang="en-BD" dirty="0"/>
            </a:p>
          </p:txBody>
        </p:sp>
        <p:sp>
          <p:nvSpPr>
            <p:cNvPr id="13" name="TextBox 10">
              <a:extLst>
                <a:ext uri="{FF2B5EF4-FFF2-40B4-BE49-F238E27FC236}">
                  <a16:creationId xmlns:a16="http://schemas.microsoft.com/office/drawing/2014/main" id="{E71A3D1B-1B00-DC7B-6907-0688C363ADBE}"/>
                </a:ext>
              </a:extLst>
            </p:cNvPr>
            <p:cNvSpPr txBox="1"/>
            <p:nvPr/>
          </p:nvSpPr>
          <p:spPr>
            <a:xfrm>
              <a:off x="0" y="-47625"/>
              <a:ext cx="2647365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TextBox 26">
            <a:extLst>
              <a:ext uri="{FF2B5EF4-FFF2-40B4-BE49-F238E27FC236}">
                <a16:creationId xmlns:a16="http://schemas.microsoft.com/office/drawing/2014/main" id="{4D79F415-2446-5546-4B3B-266486DBFAF8}"/>
              </a:ext>
            </a:extLst>
          </p:cNvPr>
          <p:cNvSpPr txBox="1"/>
          <p:nvPr/>
        </p:nvSpPr>
        <p:spPr>
          <a:xfrm>
            <a:off x="9643417" y="6236351"/>
            <a:ext cx="2130195" cy="2527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101"/>
              </a:lnSpc>
              <a:spcBef>
                <a:spcPct val="0"/>
              </a:spcBef>
            </a:pPr>
            <a:r>
              <a:rPr lang="en-US" sz="1501" dirty="0">
                <a:solidFill>
                  <a:srgbClr val="1E302C"/>
                </a:solidFill>
                <a:latin typeface="ITC Franklin Gothic LT"/>
                <a:ea typeface="ITC Franklin Gothic LT"/>
                <a:cs typeface="ITC Franklin Gothic LT"/>
                <a:sym typeface="ITC Franklin Gothic LT"/>
              </a:rPr>
              <a:t>Page 13 of 14</a:t>
            </a:r>
          </a:p>
        </p:txBody>
      </p:sp>
    </p:spTree>
    <p:extLst>
      <p:ext uri="{BB962C8B-B14F-4D97-AF65-F5344CB8AC3E}">
        <p14:creationId xmlns:p14="http://schemas.microsoft.com/office/powerpoint/2010/main" val="3838779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3B45D4-B45C-AC55-2DDC-C178A8449A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7C771B-2873-7DE7-1346-0CD3106735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00686" y="6302622"/>
            <a:ext cx="5843578" cy="365125"/>
          </a:xfrm>
        </p:spPr>
        <p:txBody>
          <a:bodyPr/>
          <a:lstStyle/>
          <a:p>
            <a:r>
              <a:rPr lang="en-US" sz="1200" b="1" dirty="0"/>
              <a:t>4</a:t>
            </a:r>
            <a:r>
              <a:rPr lang="en-US" sz="1200" b="1" baseline="30000" dirty="0"/>
              <a:t>th</a:t>
            </a:r>
            <a:r>
              <a:rPr lang="en-US" sz="1200" b="1" dirty="0"/>
              <a:t> International Conference on Innovations in Data Analytics (ICIDA 2025)</a:t>
            </a:r>
            <a:endParaRPr lang="en-IN" sz="12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FA39F6-A753-609D-C67C-9E942923DD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8734" y="-1"/>
            <a:ext cx="1392792" cy="1255043"/>
          </a:xfrm>
          <a:prstGeom prst="rect">
            <a:avLst/>
          </a:prstGeom>
        </p:spPr>
      </p:pic>
      <p:sp>
        <p:nvSpPr>
          <p:cNvPr id="9" name="Freeform 64">
            <a:extLst>
              <a:ext uri="{FF2B5EF4-FFF2-40B4-BE49-F238E27FC236}">
                <a16:creationId xmlns:a16="http://schemas.microsoft.com/office/drawing/2014/main" id="{33A3674B-E284-2C11-CA29-938355165B0F}"/>
              </a:ext>
            </a:extLst>
          </p:cNvPr>
          <p:cNvSpPr/>
          <p:nvPr/>
        </p:nvSpPr>
        <p:spPr>
          <a:xfrm flipH="1">
            <a:off x="0" y="126492"/>
            <a:ext cx="1093164" cy="1055006"/>
          </a:xfrm>
          <a:custGeom>
            <a:avLst/>
            <a:gdLst/>
            <a:ahLst/>
            <a:cxnLst/>
            <a:rect l="l" t="t" r="r" b="b"/>
            <a:pathLst>
              <a:path w="559764" h="597806">
                <a:moveTo>
                  <a:pt x="559764" y="0"/>
                </a:moveTo>
                <a:lnTo>
                  <a:pt x="0" y="0"/>
                </a:lnTo>
                <a:lnTo>
                  <a:pt x="0" y="597807"/>
                </a:lnTo>
                <a:lnTo>
                  <a:pt x="559764" y="597807"/>
                </a:lnTo>
                <a:lnTo>
                  <a:pt x="559764" y="0"/>
                </a:lnTo>
                <a:close/>
              </a:path>
            </a:pathLst>
          </a:custGeom>
          <a:blipFill>
            <a:blip r:embed="rId3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BD" dirty="0"/>
          </a:p>
        </p:txBody>
      </p:sp>
      <p:sp>
        <p:nvSpPr>
          <p:cNvPr id="7" name="Freeform 2">
            <a:extLst>
              <a:ext uri="{FF2B5EF4-FFF2-40B4-BE49-F238E27FC236}">
                <a16:creationId xmlns:a16="http://schemas.microsoft.com/office/drawing/2014/main" id="{13C0F221-2296-5D21-2E3E-0BD591BDEA8D}"/>
              </a:ext>
            </a:extLst>
          </p:cNvPr>
          <p:cNvSpPr/>
          <p:nvPr/>
        </p:nvSpPr>
        <p:spPr>
          <a:xfrm>
            <a:off x="4186237" y="657224"/>
            <a:ext cx="5636683" cy="4810125"/>
          </a:xfrm>
          <a:custGeom>
            <a:avLst/>
            <a:gdLst/>
            <a:ahLst/>
            <a:cxnLst/>
            <a:rect l="l" t="t" r="r" b="b"/>
            <a:pathLst>
              <a:path w="8696992" h="8858048">
                <a:moveTo>
                  <a:pt x="0" y="0"/>
                </a:moveTo>
                <a:lnTo>
                  <a:pt x="8696992" y="0"/>
                </a:lnTo>
                <a:lnTo>
                  <a:pt x="8696992" y="8858048"/>
                </a:lnTo>
                <a:lnTo>
                  <a:pt x="0" y="885804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BD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0D237E99-17A9-1A56-9B17-149C54AE7D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09067" y="2235199"/>
            <a:ext cx="4622800" cy="1225928"/>
          </a:xfrm>
        </p:spPr>
        <p:txBody>
          <a:bodyPr>
            <a:noAutofit/>
          </a:bodyPr>
          <a:lstStyle/>
          <a:p>
            <a:pPr algn="ctr"/>
            <a:r>
              <a:rPr lang="en-IN" sz="7200" b="1" dirty="0"/>
              <a:t>Thank  You</a:t>
            </a:r>
            <a:endParaRPr lang="en-IN" sz="72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5601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7" grpId="0" animBg="1"/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952BB4-2AD7-B28C-EB59-CCEEAA1EC6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57374" y="6304459"/>
            <a:ext cx="6700837" cy="365125"/>
          </a:xfrm>
        </p:spPr>
        <p:txBody>
          <a:bodyPr/>
          <a:lstStyle/>
          <a:p>
            <a:r>
              <a:rPr lang="en-US" sz="1100" b="1" dirty="0"/>
              <a:t>4</a:t>
            </a:r>
            <a:r>
              <a:rPr lang="en-US" sz="1100" b="1" baseline="30000" dirty="0"/>
              <a:t>th</a:t>
            </a:r>
            <a:r>
              <a:rPr lang="en-US" sz="1100" b="1" dirty="0"/>
              <a:t> International Conference on Innovations in Data Analytics (ICIDA 2025)</a:t>
            </a:r>
            <a:endParaRPr lang="en-IN" sz="1100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7B411A8-ED05-EAE0-9642-DE79376288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8734" y="-1"/>
            <a:ext cx="1392792" cy="1255043"/>
          </a:xfrm>
          <a:prstGeom prst="rect">
            <a:avLst/>
          </a:prstGeom>
        </p:spPr>
      </p:pic>
      <p:sp>
        <p:nvSpPr>
          <p:cNvPr id="9" name="Rectangle 4">
            <a:extLst>
              <a:ext uri="{FF2B5EF4-FFF2-40B4-BE49-F238E27FC236}">
                <a16:creationId xmlns:a16="http://schemas.microsoft.com/office/drawing/2014/main" id="{6B9A4948-3FBE-8090-DE9F-A706C09C5655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7674429" y="505379"/>
            <a:ext cx="2749731" cy="11339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indent="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kumimoji="0" lang="en-BD" altLang="en-BD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pPr marL="0" indent="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kumimoji="0" lang="en-BD" altLang="en-BD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Literature Review</a:t>
            </a:r>
            <a:endParaRPr lang="en-BD" altLang="en-BD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03120473-92A2-D084-8873-3566F97DE117}"/>
              </a:ext>
            </a:extLst>
          </p:cNvPr>
          <p:cNvSpPr/>
          <p:nvPr/>
        </p:nvSpPr>
        <p:spPr>
          <a:xfrm rot="5400000">
            <a:off x="265290" y="2415863"/>
            <a:ext cx="5092979" cy="1835331"/>
          </a:xfrm>
          <a:custGeom>
            <a:avLst/>
            <a:gdLst/>
            <a:ahLst/>
            <a:cxnLst/>
            <a:rect l="l" t="t" r="r" b="b"/>
            <a:pathLst>
              <a:path w="9371006" h="5617708">
                <a:moveTo>
                  <a:pt x="0" y="0"/>
                </a:moveTo>
                <a:lnTo>
                  <a:pt x="9371006" y="0"/>
                </a:lnTo>
                <a:lnTo>
                  <a:pt x="9371006" y="5617707"/>
                </a:lnTo>
                <a:lnTo>
                  <a:pt x="0" y="56177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85238"/>
            </a:stretch>
          </a:blipFill>
        </p:spPr>
        <p:txBody>
          <a:bodyPr/>
          <a:lstStyle/>
          <a:p>
            <a:endParaRPr lang="en-BD"/>
          </a:p>
        </p:txBody>
      </p:sp>
      <p:sp>
        <p:nvSpPr>
          <p:cNvPr id="5" name="Freeform 2">
            <a:extLst>
              <a:ext uri="{FF2B5EF4-FFF2-40B4-BE49-F238E27FC236}">
                <a16:creationId xmlns:a16="http://schemas.microsoft.com/office/drawing/2014/main" id="{CC042FC3-E999-3D9B-E3EC-03930CCD91D5}"/>
              </a:ext>
            </a:extLst>
          </p:cNvPr>
          <p:cNvSpPr/>
          <p:nvPr/>
        </p:nvSpPr>
        <p:spPr>
          <a:xfrm rot="5400000">
            <a:off x="1789736" y="1361681"/>
            <a:ext cx="5068390" cy="3945233"/>
          </a:xfrm>
          <a:custGeom>
            <a:avLst/>
            <a:gdLst/>
            <a:ahLst/>
            <a:cxnLst/>
            <a:rect l="l" t="t" r="r" b="b"/>
            <a:pathLst>
              <a:path w="9371006" h="9405814">
                <a:moveTo>
                  <a:pt x="0" y="0"/>
                </a:moveTo>
                <a:lnTo>
                  <a:pt x="9371005" y="0"/>
                </a:lnTo>
                <a:lnTo>
                  <a:pt x="9371005" y="9405814"/>
                </a:lnTo>
                <a:lnTo>
                  <a:pt x="0" y="94058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b="-10635"/>
            </a:stretch>
          </a:blipFill>
        </p:spPr>
        <p:txBody>
          <a:bodyPr/>
          <a:lstStyle/>
          <a:p>
            <a:endParaRPr lang="en-BD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D089EEB-32AA-294B-E7A4-8A2BB9086BEA}"/>
              </a:ext>
            </a:extLst>
          </p:cNvPr>
          <p:cNvSpPr txBox="1"/>
          <p:nvPr/>
        </p:nvSpPr>
        <p:spPr>
          <a:xfrm>
            <a:off x="2658292" y="2602775"/>
            <a:ext cx="305083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4000" b="1" dirty="0">
                <a:solidFill>
                  <a:schemeClr val="accent1"/>
                </a:solidFill>
              </a:rPr>
              <a:t>Presentation</a:t>
            </a:r>
          </a:p>
          <a:p>
            <a:r>
              <a:rPr lang="en-IN" sz="4000" b="1" dirty="0">
                <a:solidFill>
                  <a:schemeClr val="bg2">
                    <a:lumMod val="50000"/>
                  </a:schemeClr>
                </a:solidFill>
              </a:rPr>
              <a:t>Outline</a:t>
            </a:r>
            <a:endParaRPr lang="en-BD" sz="40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8" name="Freeform 4">
            <a:extLst>
              <a:ext uri="{FF2B5EF4-FFF2-40B4-BE49-F238E27FC236}">
                <a16:creationId xmlns:a16="http://schemas.microsoft.com/office/drawing/2014/main" id="{304772DE-4B31-2FE7-1EF2-7664D7073264}"/>
              </a:ext>
            </a:extLst>
          </p:cNvPr>
          <p:cNvSpPr/>
          <p:nvPr/>
        </p:nvSpPr>
        <p:spPr>
          <a:xfrm>
            <a:off x="6389916" y="706906"/>
            <a:ext cx="503999" cy="360000"/>
          </a:xfrm>
          <a:custGeom>
            <a:avLst/>
            <a:gdLst/>
            <a:ahLst/>
            <a:cxnLst/>
            <a:rect l="l" t="t" r="r" b="b"/>
            <a:pathLst>
              <a:path w="575906" h="465332">
                <a:moveTo>
                  <a:pt x="0" y="0"/>
                </a:moveTo>
                <a:lnTo>
                  <a:pt x="575906" y="0"/>
                </a:lnTo>
                <a:lnTo>
                  <a:pt x="575906" y="465332"/>
                </a:lnTo>
                <a:lnTo>
                  <a:pt x="0" y="46533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BD" sz="600">
              <a:highlight>
                <a:srgbClr val="00FFFF"/>
              </a:highlight>
            </a:endParaRPr>
          </a:p>
        </p:txBody>
      </p:sp>
      <p:sp>
        <p:nvSpPr>
          <p:cNvPr id="46" name="TextBox 17">
            <a:extLst>
              <a:ext uri="{FF2B5EF4-FFF2-40B4-BE49-F238E27FC236}">
                <a16:creationId xmlns:a16="http://schemas.microsoft.com/office/drawing/2014/main" id="{0EFF2C08-6733-D039-E880-930AC33A9946}"/>
              </a:ext>
            </a:extLst>
          </p:cNvPr>
          <p:cNvSpPr txBox="1"/>
          <p:nvPr/>
        </p:nvSpPr>
        <p:spPr>
          <a:xfrm>
            <a:off x="6681818" y="359230"/>
            <a:ext cx="880940" cy="756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586"/>
              </a:lnSpc>
              <a:spcBef>
                <a:spcPct val="0"/>
              </a:spcBef>
            </a:pPr>
            <a:r>
              <a:rPr lang="en-US" sz="3200" b="1">
                <a:solidFill>
                  <a:schemeClr val="tx1">
                    <a:lumMod val="65000"/>
                    <a:lumOff val="35000"/>
                  </a:schemeClr>
                </a:solidFill>
                <a:latin typeface="Saira ExtraCondensed Semi-Bold"/>
                <a:ea typeface="Saira ExtraCondensed Semi-Bold"/>
                <a:cs typeface="Saira ExtraCondensed Semi-Bold"/>
                <a:sym typeface="Saira ExtraCondensed Semi-Bold"/>
              </a:rPr>
              <a:t>01</a:t>
            </a:r>
          </a:p>
        </p:txBody>
      </p:sp>
      <p:sp>
        <p:nvSpPr>
          <p:cNvPr id="47" name="TextBox 18">
            <a:extLst>
              <a:ext uri="{FF2B5EF4-FFF2-40B4-BE49-F238E27FC236}">
                <a16:creationId xmlns:a16="http://schemas.microsoft.com/office/drawing/2014/main" id="{85B92A75-F07C-8F10-59CB-D4160F25FF93}"/>
              </a:ext>
            </a:extLst>
          </p:cNvPr>
          <p:cNvSpPr txBox="1"/>
          <p:nvPr/>
        </p:nvSpPr>
        <p:spPr>
          <a:xfrm>
            <a:off x="6698146" y="958048"/>
            <a:ext cx="880940" cy="756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586"/>
              </a:lnSpc>
              <a:spcBef>
                <a:spcPct val="0"/>
              </a:spcBef>
            </a:pPr>
            <a:r>
              <a:rPr lang="en-US" sz="3200" b="1">
                <a:solidFill>
                  <a:schemeClr val="tx1">
                    <a:lumMod val="65000"/>
                    <a:lumOff val="35000"/>
                  </a:schemeClr>
                </a:solidFill>
                <a:latin typeface="Saira ExtraCondensed Semi-Bold"/>
                <a:ea typeface="Saira ExtraCondensed Semi-Bold"/>
                <a:cs typeface="Saira ExtraCondensed Semi-Bold"/>
                <a:sym typeface="Saira ExtraCondensed Semi-Bold"/>
              </a:rPr>
              <a:t>02</a:t>
            </a:r>
          </a:p>
        </p:txBody>
      </p:sp>
      <p:sp>
        <p:nvSpPr>
          <p:cNvPr id="48" name="TextBox 19">
            <a:extLst>
              <a:ext uri="{FF2B5EF4-FFF2-40B4-BE49-F238E27FC236}">
                <a16:creationId xmlns:a16="http://schemas.microsoft.com/office/drawing/2014/main" id="{69AF3677-EFCD-0E38-1F8C-F1CDE8B9FC7D}"/>
              </a:ext>
            </a:extLst>
          </p:cNvPr>
          <p:cNvSpPr txBox="1"/>
          <p:nvPr/>
        </p:nvSpPr>
        <p:spPr>
          <a:xfrm>
            <a:off x="6698146" y="1573194"/>
            <a:ext cx="880940" cy="756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586"/>
              </a:lnSpc>
              <a:spcBef>
                <a:spcPct val="0"/>
              </a:spcBef>
            </a:pPr>
            <a:r>
              <a:rPr lang="en-US" sz="3200" b="1">
                <a:solidFill>
                  <a:schemeClr val="tx1">
                    <a:lumMod val="65000"/>
                    <a:lumOff val="35000"/>
                  </a:schemeClr>
                </a:solidFill>
                <a:latin typeface="Saira ExtraCondensed Semi-Bold"/>
                <a:ea typeface="Saira ExtraCondensed Semi-Bold"/>
                <a:cs typeface="Saira ExtraCondensed Semi-Bold"/>
                <a:sym typeface="Saira ExtraCondensed Semi-Bold"/>
              </a:rPr>
              <a:t>03</a:t>
            </a:r>
          </a:p>
        </p:txBody>
      </p:sp>
      <p:sp>
        <p:nvSpPr>
          <p:cNvPr id="49" name="TextBox 20">
            <a:extLst>
              <a:ext uri="{FF2B5EF4-FFF2-40B4-BE49-F238E27FC236}">
                <a16:creationId xmlns:a16="http://schemas.microsoft.com/office/drawing/2014/main" id="{E8CCE855-E8EA-84F2-7B8D-F07617379E81}"/>
              </a:ext>
            </a:extLst>
          </p:cNvPr>
          <p:cNvSpPr txBox="1"/>
          <p:nvPr/>
        </p:nvSpPr>
        <p:spPr>
          <a:xfrm>
            <a:off x="6698147" y="2220998"/>
            <a:ext cx="880940" cy="756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586"/>
              </a:lnSpc>
              <a:spcBef>
                <a:spcPct val="0"/>
              </a:spcBef>
            </a:pPr>
            <a:r>
              <a:rPr lang="en-US" sz="3200" b="1">
                <a:solidFill>
                  <a:schemeClr val="tx1">
                    <a:lumMod val="65000"/>
                    <a:lumOff val="35000"/>
                  </a:schemeClr>
                </a:solidFill>
                <a:latin typeface="Saira ExtraCondensed Semi-Bold"/>
                <a:ea typeface="Saira ExtraCondensed Semi-Bold"/>
                <a:cs typeface="Saira ExtraCondensed Semi-Bold"/>
                <a:sym typeface="Saira ExtraCondensed Semi-Bold"/>
              </a:rPr>
              <a:t>04</a:t>
            </a:r>
          </a:p>
        </p:txBody>
      </p:sp>
      <p:sp>
        <p:nvSpPr>
          <p:cNvPr id="50" name="TextBox 21">
            <a:extLst>
              <a:ext uri="{FF2B5EF4-FFF2-40B4-BE49-F238E27FC236}">
                <a16:creationId xmlns:a16="http://schemas.microsoft.com/office/drawing/2014/main" id="{DA2F1B87-F540-810E-E4A2-26970F645691}"/>
              </a:ext>
            </a:extLst>
          </p:cNvPr>
          <p:cNvSpPr txBox="1"/>
          <p:nvPr/>
        </p:nvSpPr>
        <p:spPr>
          <a:xfrm>
            <a:off x="6698146" y="2787158"/>
            <a:ext cx="880940" cy="756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586"/>
              </a:lnSpc>
              <a:spcBef>
                <a:spcPct val="0"/>
              </a:spcBef>
            </a:pPr>
            <a:r>
              <a:rPr lang="en-US" sz="3200" b="1">
                <a:solidFill>
                  <a:schemeClr val="tx1">
                    <a:lumMod val="65000"/>
                    <a:lumOff val="35000"/>
                  </a:schemeClr>
                </a:solidFill>
                <a:latin typeface="Saira ExtraCondensed Semi-Bold"/>
                <a:ea typeface="Saira ExtraCondensed Semi-Bold"/>
                <a:cs typeface="Saira ExtraCondensed Semi-Bold"/>
                <a:sym typeface="Saira ExtraCondensed Semi-Bold"/>
              </a:rPr>
              <a:t>05</a:t>
            </a:r>
          </a:p>
        </p:txBody>
      </p:sp>
      <p:sp>
        <p:nvSpPr>
          <p:cNvPr id="51" name="TextBox 22">
            <a:extLst>
              <a:ext uri="{FF2B5EF4-FFF2-40B4-BE49-F238E27FC236}">
                <a16:creationId xmlns:a16="http://schemas.microsoft.com/office/drawing/2014/main" id="{2EB64193-22ED-080A-6D73-0A0FC464FD59}"/>
              </a:ext>
            </a:extLst>
          </p:cNvPr>
          <p:cNvSpPr txBox="1"/>
          <p:nvPr/>
        </p:nvSpPr>
        <p:spPr>
          <a:xfrm>
            <a:off x="6698146" y="3451291"/>
            <a:ext cx="880940" cy="756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586"/>
              </a:lnSpc>
              <a:spcBef>
                <a:spcPct val="0"/>
              </a:spcBef>
            </a:pPr>
            <a:r>
              <a:rPr lang="en-US" sz="3200" b="1">
                <a:solidFill>
                  <a:schemeClr val="tx1">
                    <a:lumMod val="65000"/>
                    <a:lumOff val="35000"/>
                  </a:schemeClr>
                </a:solidFill>
                <a:latin typeface="Saira ExtraCondensed Semi-Bold"/>
                <a:ea typeface="Saira ExtraCondensed Semi-Bold"/>
                <a:cs typeface="Saira ExtraCondensed Semi-Bold"/>
                <a:sym typeface="Saira ExtraCondensed Semi-Bold"/>
              </a:rPr>
              <a:t>06</a:t>
            </a:r>
          </a:p>
        </p:txBody>
      </p:sp>
      <p:sp>
        <p:nvSpPr>
          <p:cNvPr id="52" name="TextBox 23">
            <a:extLst>
              <a:ext uri="{FF2B5EF4-FFF2-40B4-BE49-F238E27FC236}">
                <a16:creationId xmlns:a16="http://schemas.microsoft.com/office/drawing/2014/main" id="{F899FB4E-9711-1258-8D8E-FAC491445799}"/>
              </a:ext>
            </a:extLst>
          </p:cNvPr>
          <p:cNvSpPr txBox="1"/>
          <p:nvPr/>
        </p:nvSpPr>
        <p:spPr>
          <a:xfrm>
            <a:off x="6698146" y="4033780"/>
            <a:ext cx="880940" cy="756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586"/>
              </a:lnSpc>
              <a:spcBef>
                <a:spcPct val="0"/>
              </a:spcBef>
            </a:pPr>
            <a:r>
              <a:rPr lang="en-US" sz="3200" b="1">
                <a:solidFill>
                  <a:schemeClr val="tx1">
                    <a:lumMod val="65000"/>
                    <a:lumOff val="35000"/>
                  </a:schemeClr>
                </a:solidFill>
                <a:latin typeface="Saira ExtraCondensed Semi-Bold"/>
                <a:ea typeface="Saira ExtraCondensed Semi-Bold"/>
                <a:cs typeface="Saira ExtraCondensed Semi-Bold"/>
                <a:sym typeface="Saira ExtraCondensed Semi-Bold"/>
              </a:rPr>
              <a:t>07</a:t>
            </a:r>
          </a:p>
        </p:txBody>
      </p:sp>
      <p:sp>
        <p:nvSpPr>
          <p:cNvPr id="53" name="TextBox 24">
            <a:extLst>
              <a:ext uri="{FF2B5EF4-FFF2-40B4-BE49-F238E27FC236}">
                <a16:creationId xmlns:a16="http://schemas.microsoft.com/office/drawing/2014/main" id="{E7011DCC-F0C1-41F4-8D4B-06F5141DBAEC}"/>
              </a:ext>
            </a:extLst>
          </p:cNvPr>
          <p:cNvSpPr txBox="1"/>
          <p:nvPr/>
        </p:nvSpPr>
        <p:spPr>
          <a:xfrm>
            <a:off x="6698145" y="4664521"/>
            <a:ext cx="880940" cy="756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586"/>
              </a:lnSpc>
              <a:spcBef>
                <a:spcPct val="0"/>
              </a:spcBef>
            </a:pPr>
            <a:r>
              <a:rPr 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aira ExtraCondensed Semi-Bold"/>
                <a:ea typeface="Saira ExtraCondensed Semi-Bold"/>
                <a:cs typeface="Saira ExtraCondensed Semi-Bold"/>
                <a:sym typeface="Saira ExtraCondensed Semi-Bold"/>
              </a:rPr>
              <a:t>08</a:t>
            </a:r>
          </a:p>
        </p:txBody>
      </p:sp>
      <p:sp>
        <p:nvSpPr>
          <p:cNvPr id="54" name="Freeform 27">
            <a:extLst>
              <a:ext uri="{FF2B5EF4-FFF2-40B4-BE49-F238E27FC236}">
                <a16:creationId xmlns:a16="http://schemas.microsoft.com/office/drawing/2014/main" id="{0506977E-05D6-6179-CDE9-B42445118F9A}"/>
              </a:ext>
            </a:extLst>
          </p:cNvPr>
          <p:cNvSpPr/>
          <p:nvPr/>
        </p:nvSpPr>
        <p:spPr>
          <a:xfrm>
            <a:off x="6406244" y="1305724"/>
            <a:ext cx="503999" cy="360000"/>
          </a:xfrm>
          <a:custGeom>
            <a:avLst/>
            <a:gdLst/>
            <a:ahLst/>
            <a:cxnLst/>
            <a:rect l="l" t="t" r="r" b="b"/>
            <a:pathLst>
              <a:path w="575906" h="465332">
                <a:moveTo>
                  <a:pt x="0" y="0"/>
                </a:moveTo>
                <a:lnTo>
                  <a:pt x="575906" y="0"/>
                </a:lnTo>
                <a:lnTo>
                  <a:pt x="575906" y="465332"/>
                </a:lnTo>
                <a:lnTo>
                  <a:pt x="0" y="46533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BD" sz="600">
              <a:highlight>
                <a:srgbClr val="00FFFF"/>
              </a:highlight>
            </a:endParaRPr>
          </a:p>
        </p:txBody>
      </p:sp>
      <p:sp>
        <p:nvSpPr>
          <p:cNvPr id="55" name="Freeform 28">
            <a:extLst>
              <a:ext uri="{FF2B5EF4-FFF2-40B4-BE49-F238E27FC236}">
                <a16:creationId xmlns:a16="http://schemas.microsoft.com/office/drawing/2014/main" id="{21D98082-372E-BDC4-C515-BA862FDF8086}"/>
              </a:ext>
            </a:extLst>
          </p:cNvPr>
          <p:cNvSpPr/>
          <p:nvPr/>
        </p:nvSpPr>
        <p:spPr>
          <a:xfrm>
            <a:off x="6406244" y="1920870"/>
            <a:ext cx="503999" cy="360000"/>
          </a:xfrm>
          <a:custGeom>
            <a:avLst/>
            <a:gdLst/>
            <a:ahLst/>
            <a:cxnLst/>
            <a:rect l="l" t="t" r="r" b="b"/>
            <a:pathLst>
              <a:path w="575906" h="465332">
                <a:moveTo>
                  <a:pt x="0" y="0"/>
                </a:moveTo>
                <a:lnTo>
                  <a:pt x="575906" y="0"/>
                </a:lnTo>
                <a:lnTo>
                  <a:pt x="575906" y="465332"/>
                </a:lnTo>
                <a:lnTo>
                  <a:pt x="0" y="46533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BD" sz="600">
              <a:highlight>
                <a:srgbClr val="00FFFF"/>
              </a:highlight>
            </a:endParaRPr>
          </a:p>
        </p:txBody>
      </p:sp>
      <p:sp>
        <p:nvSpPr>
          <p:cNvPr id="56" name="Freeform 29">
            <a:extLst>
              <a:ext uri="{FF2B5EF4-FFF2-40B4-BE49-F238E27FC236}">
                <a16:creationId xmlns:a16="http://schemas.microsoft.com/office/drawing/2014/main" id="{68188C8A-ACA0-F964-2D8E-CF6BE7E38B0E}"/>
              </a:ext>
            </a:extLst>
          </p:cNvPr>
          <p:cNvSpPr/>
          <p:nvPr/>
        </p:nvSpPr>
        <p:spPr>
          <a:xfrm>
            <a:off x="6406245" y="2568674"/>
            <a:ext cx="503999" cy="360000"/>
          </a:xfrm>
          <a:custGeom>
            <a:avLst/>
            <a:gdLst/>
            <a:ahLst/>
            <a:cxnLst/>
            <a:rect l="l" t="t" r="r" b="b"/>
            <a:pathLst>
              <a:path w="575906" h="465332">
                <a:moveTo>
                  <a:pt x="0" y="0"/>
                </a:moveTo>
                <a:lnTo>
                  <a:pt x="575906" y="0"/>
                </a:lnTo>
                <a:lnTo>
                  <a:pt x="575906" y="465332"/>
                </a:lnTo>
                <a:lnTo>
                  <a:pt x="0" y="46533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BD" sz="600">
              <a:highlight>
                <a:srgbClr val="00FFFF"/>
              </a:highlight>
            </a:endParaRPr>
          </a:p>
        </p:txBody>
      </p:sp>
      <p:sp>
        <p:nvSpPr>
          <p:cNvPr id="57" name="Freeform 30">
            <a:extLst>
              <a:ext uri="{FF2B5EF4-FFF2-40B4-BE49-F238E27FC236}">
                <a16:creationId xmlns:a16="http://schemas.microsoft.com/office/drawing/2014/main" id="{5F37BF59-F266-192E-6EC1-BD1087043DE6}"/>
              </a:ext>
            </a:extLst>
          </p:cNvPr>
          <p:cNvSpPr/>
          <p:nvPr/>
        </p:nvSpPr>
        <p:spPr>
          <a:xfrm>
            <a:off x="6406244" y="3134834"/>
            <a:ext cx="503999" cy="360000"/>
          </a:xfrm>
          <a:custGeom>
            <a:avLst/>
            <a:gdLst/>
            <a:ahLst/>
            <a:cxnLst/>
            <a:rect l="l" t="t" r="r" b="b"/>
            <a:pathLst>
              <a:path w="575906" h="465332">
                <a:moveTo>
                  <a:pt x="0" y="0"/>
                </a:moveTo>
                <a:lnTo>
                  <a:pt x="575906" y="0"/>
                </a:lnTo>
                <a:lnTo>
                  <a:pt x="575906" y="465332"/>
                </a:lnTo>
                <a:lnTo>
                  <a:pt x="0" y="46533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BD" sz="600">
              <a:highlight>
                <a:srgbClr val="00FFFF"/>
              </a:highlight>
            </a:endParaRPr>
          </a:p>
        </p:txBody>
      </p:sp>
      <p:sp>
        <p:nvSpPr>
          <p:cNvPr id="58" name="Freeform 31">
            <a:extLst>
              <a:ext uri="{FF2B5EF4-FFF2-40B4-BE49-F238E27FC236}">
                <a16:creationId xmlns:a16="http://schemas.microsoft.com/office/drawing/2014/main" id="{6044ACB2-7F79-740A-D8B3-73B571C9E397}"/>
              </a:ext>
            </a:extLst>
          </p:cNvPr>
          <p:cNvSpPr/>
          <p:nvPr/>
        </p:nvSpPr>
        <p:spPr>
          <a:xfrm>
            <a:off x="6406244" y="3798967"/>
            <a:ext cx="503999" cy="360000"/>
          </a:xfrm>
          <a:custGeom>
            <a:avLst/>
            <a:gdLst/>
            <a:ahLst/>
            <a:cxnLst/>
            <a:rect l="l" t="t" r="r" b="b"/>
            <a:pathLst>
              <a:path w="575906" h="465332">
                <a:moveTo>
                  <a:pt x="0" y="0"/>
                </a:moveTo>
                <a:lnTo>
                  <a:pt x="575906" y="0"/>
                </a:lnTo>
                <a:lnTo>
                  <a:pt x="575906" y="465332"/>
                </a:lnTo>
                <a:lnTo>
                  <a:pt x="0" y="46533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BD" sz="600">
              <a:highlight>
                <a:srgbClr val="00FFFF"/>
              </a:highlight>
            </a:endParaRPr>
          </a:p>
        </p:txBody>
      </p:sp>
      <p:sp>
        <p:nvSpPr>
          <p:cNvPr id="59" name="Freeform 32">
            <a:extLst>
              <a:ext uri="{FF2B5EF4-FFF2-40B4-BE49-F238E27FC236}">
                <a16:creationId xmlns:a16="http://schemas.microsoft.com/office/drawing/2014/main" id="{6960DA7C-325E-99EC-3281-C6E1F241AAC2}"/>
              </a:ext>
            </a:extLst>
          </p:cNvPr>
          <p:cNvSpPr/>
          <p:nvPr/>
        </p:nvSpPr>
        <p:spPr>
          <a:xfrm>
            <a:off x="6406244" y="4381456"/>
            <a:ext cx="503999" cy="360000"/>
          </a:xfrm>
          <a:custGeom>
            <a:avLst/>
            <a:gdLst/>
            <a:ahLst/>
            <a:cxnLst/>
            <a:rect l="l" t="t" r="r" b="b"/>
            <a:pathLst>
              <a:path w="575906" h="465332">
                <a:moveTo>
                  <a:pt x="0" y="0"/>
                </a:moveTo>
                <a:lnTo>
                  <a:pt x="575906" y="0"/>
                </a:lnTo>
                <a:lnTo>
                  <a:pt x="575906" y="465332"/>
                </a:lnTo>
                <a:lnTo>
                  <a:pt x="0" y="46533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BD" sz="600">
              <a:highlight>
                <a:srgbClr val="00FFFF"/>
              </a:highlight>
            </a:endParaRPr>
          </a:p>
        </p:txBody>
      </p:sp>
      <p:sp>
        <p:nvSpPr>
          <p:cNvPr id="60" name="Freeform 33">
            <a:extLst>
              <a:ext uri="{FF2B5EF4-FFF2-40B4-BE49-F238E27FC236}">
                <a16:creationId xmlns:a16="http://schemas.microsoft.com/office/drawing/2014/main" id="{34933F04-0ECC-1239-54AC-F2BF462E4912}"/>
              </a:ext>
            </a:extLst>
          </p:cNvPr>
          <p:cNvSpPr/>
          <p:nvPr/>
        </p:nvSpPr>
        <p:spPr>
          <a:xfrm>
            <a:off x="6438901" y="4996603"/>
            <a:ext cx="503999" cy="360000"/>
          </a:xfrm>
          <a:custGeom>
            <a:avLst/>
            <a:gdLst/>
            <a:ahLst/>
            <a:cxnLst/>
            <a:rect l="l" t="t" r="r" b="b"/>
            <a:pathLst>
              <a:path w="575906" h="465332">
                <a:moveTo>
                  <a:pt x="0" y="0"/>
                </a:moveTo>
                <a:lnTo>
                  <a:pt x="575906" y="0"/>
                </a:lnTo>
                <a:lnTo>
                  <a:pt x="575906" y="465332"/>
                </a:lnTo>
                <a:lnTo>
                  <a:pt x="0" y="46533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BD" sz="600">
              <a:solidFill>
                <a:schemeClr val="tx1">
                  <a:lumMod val="65000"/>
                  <a:lumOff val="35000"/>
                </a:schemeClr>
              </a:solidFill>
              <a:highlight>
                <a:srgbClr val="00FFFF"/>
              </a:highlight>
            </a:endParaRPr>
          </a:p>
        </p:txBody>
      </p:sp>
      <p:sp>
        <p:nvSpPr>
          <p:cNvPr id="61" name="Freeform 33">
            <a:extLst>
              <a:ext uri="{FF2B5EF4-FFF2-40B4-BE49-F238E27FC236}">
                <a16:creationId xmlns:a16="http://schemas.microsoft.com/office/drawing/2014/main" id="{EC5F9405-D6B7-ED15-68E7-E5682C6BC6F9}"/>
              </a:ext>
            </a:extLst>
          </p:cNvPr>
          <p:cNvSpPr/>
          <p:nvPr/>
        </p:nvSpPr>
        <p:spPr>
          <a:xfrm>
            <a:off x="6428015" y="5589875"/>
            <a:ext cx="503999" cy="360000"/>
          </a:xfrm>
          <a:custGeom>
            <a:avLst/>
            <a:gdLst/>
            <a:ahLst/>
            <a:cxnLst/>
            <a:rect l="l" t="t" r="r" b="b"/>
            <a:pathLst>
              <a:path w="575906" h="465332">
                <a:moveTo>
                  <a:pt x="0" y="0"/>
                </a:moveTo>
                <a:lnTo>
                  <a:pt x="575906" y="0"/>
                </a:lnTo>
                <a:lnTo>
                  <a:pt x="575906" y="465332"/>
                </a:lnTo>
                <a:lnTo>
                  <a:pt x="0" y="46533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BD" sz="600">
              <a:solidFill>
                <a:schemeClr val="tx1">
                  <a:lumMod val="65000"/>
                  <a:lumOff val="35000"/>
                </a:schemeClr>
              </a:solidFill>
              <a:highlight>
                <a:srgbClr val="00FFFF"/>
              </a:highlight>
            </a:endParaRPr>
          </a:p>
        </p:txBody>
      </p:sp>
      <p:sp>
        <p:nvSpPr>
          <p:cNvPr id="62" name="TextBox 24">
            <a:extLst>
              <a:ext uri="{FF2B5EF4-FFF2-40B4-BE49-F238E27FC236}">
                <a16:creationId xmlns:a16="http://schemas.microsoft.com/office/drawing/2014/main" id="{BEB888C4-96A2-613A-E5EF-A9A5A7E60E70}"/>
              </a:ext>
            </a:extLst>
          </p:cNvPr>
          <p:cNvSpPr txBox="1"/>
          <p:nvPr/>
        </p:nvSpPr>
        <p:spPr>
          <a:xfrm>
            <a:off x="6703588" y="5274121"/>
            <a:ext cx="880940" cy="756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586"/>
              </a:lnSpc>
              <a:spcBef>
                <a:spcPct val="0"/>
              </a:spcBef>
            </a:pPr>
            <a:r>
              <a:rPr 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aira ExtraCondensed Semi-Bold"/>
                <a:ea typeface="Saira ExtraCondensed Semi-Bold"/>
                <a:cs typeface="Saira ExtraCondensed Semi-Bold"/>
                <a:sym typeface="Saira ExtraCondensed Semi-Bold"/>
              </a:rPr>
              <a:t>09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D709A26-77FF-38B9-4D07-D662976490E4}"/>
              </a:ext>
            </a:extLst>
          </p:cNvPr>
          <p:cNvSpPr txBox="1"/>
          <p:nvPr/>
        </p:nvSpPr>
        <p:spPr>
          <a:xfrm>
            <a:off x="7690758" y="4833258"/>
            <a:ext cx="1911101" cy="11339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BD" altLang="en-BD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Conclusion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BD" altLang="en-BD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Bibliography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95ABCEA-35D3-4069-57B1-5E40611FCA42}"/>
              </a:ext>
            </a:extLst>
          </p:cNvPr>
          <p:cNvSpPr txBox="1"/>
          <p:nvPr/>
        </p:nvSpPr>
        <p:spPr>
          <a:xfrm>
            <a:off x="7707087" y="3629030"/>
            <a:ext cx="3020786" cy="11339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BD" altLang="en-BD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Dataset Details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BD" altLang="en-BD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Experimental Results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6422AAC-01E8-36B7-EE65-2352ECC273D5}"/>
              </a:ext>
            </a:extLst>
          </p:cNvPr>
          <p:cNvSpPr txBox="1"/>
          <p:nvPr/>
        </p:nvSpPr>
        <p:spPr>
          <a:xfrm>
            <a:off x="7739743" y="2388058"/>
            <a:ext cx="2563586" cy="11339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BD" altLang="en-BD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Novelty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BD" altLang="en-BD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Proposed Method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2009D0F7-4391-AB0B-2C7C-30B7D0F8B023}"/>
              </a:ext>
            </a:extLst>
          </p:cNvPr>
          <p:cNvSpPr txBox="1"/>
          <p:nvPr/>
        </p:nvSpPr>
        <p:spPr>
          <a:xfrm>
            <a:off x="7674429" y="1747158"/>
            <a:ext cx="2904193" cy="5799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BD" altLang="en-BD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Problem Description</a:t>
            </a:r>
          </a:p>
        </p:txBody>
      </p:sp>
      <p:sp>
        <p:nvSpPr>
          <p:cNvPr id="69" name="AutoShape 36">
            <a:extLst>
              <a:ext uri="{FF2B5EF4-FFF2-40B4-BE49-F238E27FC236}">
                <a16:creationId xmlns:a16="http://schemas.microsoft.com/office/drawing/2014/main" id="{87DEF045-A582-2913-729B-862549D8B226}"/>
              </a:ext>
            </a:extLst>
          </p:cNvPr>
          <p:cNvSpPr/>
          <p:nvPr/>
        </p:nvSpPr>
        <p:spPr>
          <a:xfrm flipV="1">
            <a:off x="2411187" y="2024742"/>
            <a:ext cx="1246413" cy="2285"/>
          </a:xfrm>
          <a:prstGeom prst="line">
            <a:avLst/>
          </a:prstGeom>
          <a:ln w="44450" cap="rnd">
            <a:solidFill>
              <a:schemeClr val="tx1">
                <a:lumMod val="65000"/>
                <a:lumOff val="35000"/>
              </a:schemeClr>
            </a:solidFill>
            <a:prstDash val="sysDash"/>
            <a:headEnd type="oval" w="lg" len="lg"/>
            <a:tailEnd type="oval" w="lg" len="lg"/>
          </a:ln>
        </p:spPr>
        <p:txBody>
          <a:bodyPr/>
          <a:lstStyle/>
          <a:p>
            <a:endParaRPr lang="en-BD" sz="1050" dirty="0"/>
          </a:p>
        </p:txBody>
      </p:sp>
      <p:sp>
        <p:nvSpPr>
          <p:cNvPr id="71" name="AutoShape 36">
            <a:extLst>
              <a:ext uri="{FF2B5EF4-FFF2-40B4-BE49-F238E27FC236}">
                <a16:creationId xmlns:a16="http://schemas.microsoft.com/office/drawing/2014/main" id="{F08021D8-34DE-F427-F518-C8950998139B}"/>
              </a:ext>
            </a:extLst>
          </p:cNvPr>
          <p:cNvSpPr/>
          <p:nvPr/>
        </p:nvSpPr>
        <p:spPr>
          <a:xfrm flipV="1">
            <a:off x="4147458" y="4152899"/>
            <a:ext cx="1246413" cy="2285"/>
          </a:xfrm>
          <a:prstGeom prst="line">
            <a:avLst/>
          </a:prstGeom>
          <a:ln w="44450" cap="rnd">
            <a:solidFill>
              <a:schemeClr val="accent1"/>
            </a:solidFill>
            <a:prstDash val="sysDash"/>
            <a:headEnd type="oval" w="lg" len="lg"/>
            <a:tailEnd type="oval" w="lg" len="lg"/>
          </a:ln>
        </p:spPr>
        <p:txBody>
          <a:bodyPr/>
          <a:lstStyle/>
          <a:p>
            <a:endParaRPr lang="en-BD" sz="1050" dirty="0"/>
          </a:p>
        </p:txBody>
      </p:sp>
      <p:sp>
        <p:nvSpPr>
          <p:cNvPr id="91" name="Freeform 64">
            <a:extLst>
              <a:ext uri="{FF2B5EF4-FFF2-40B4-BE49-F238E27FC236}">
                <a16:creationId xmlns:a16="http://schemas.microsoft.com/office/drawing/2014/main" id="{7AAF95C1-D781-9E60-8C16-EB5E145732CB}"/>
              </a:ext>
            </a:extLst>
          </p:cNvPr>
          <p:cNvSpPr/>
          <p:nvPr/>
        </p:nvSpPr>
        <p:spPr>
          <a:xfrm flipH="1">
            <a:off x="0" y="126492"/>
            <a:ext cx="1093164" cy="1055006"/>
          </a:xfrm>
          <a:custGeom>
            <a:avLst/>
            <a:gdLst/>
            <a:ahLst/>
            <a:cxnLst/>
            <a:rect l="l" t="t" r="r" b="b"/>
            <a:pathLst>
              <a:path w="559764" h="597806">
                <a:moveTo>
                  <a:pt x="559764" y="0"/>
                </a:moveTo>
                <a:lnTo>
                  <a:pt x="0" y="0"/>
                </a:lnTo>
                <a:lnTo>
                  <a:pt x="0" y="597807"/>
                </a:lnTo>
                <a:lnTo>
                  <a:pt x="559764" y="597807"/>
                </a:lnTo>
                <a:lnTo>
                  <a:pt x="559764" y="0"/>
                </a:lnTo>
                <a:close/>
              </a:path>
            </a:pathLst>
          </a:custGeom>
          <a:blipFill>
            <a:blip r:embed="rId7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BD" dirty="0"/>
          </a:p>
        </p:txBody>
      </p:sp>
      <p:grpSp>
        <p:nvGrpSpPr>
          <p:cNvPr id="2" name="Group 8">
            <a:extLst>
              <a:ext uri="{FF2B5EF4-FFF2-40B4-BE49-F238E27FC236}">
                <a16:creationId xmlns:a16="http://schemas.microsoft.com/office/drawing/2014/main" id="{13AA8B7D-D8F0-0D9C-893A-F7994DE59816}"/>
              </a:ext>
            </a:extLst>
          </p:cNvPr>
          <p:cNvGrpSpPr/>
          <p:nvPr/>
        </p:nvGrpSpPr>
        <p:grpSpPr>
          <a:xfrm>
            <a:off x="9962866" y="6206228"/>
            <a:ext cx="1501254" cy="384215"/>
            <a:chOff x="0" y="0"/>
            <a:chExt cx="2647365" cy="406400"/>
          </a:xfrm>
        </p:grpSpPr>
        <p:sp>
          <p:nvSpPr>
            <p:cNvPr id="6" name="Freeform 9">
              <a:extLst>
                <a:ext uri="{FF2B5EF4-FFF2-40B4-BE49-F238E27FC236}">
                  <a16:creationId xmlns:a16="http://schemas.microsoft.com/office/drawing/2014/main" id="{4B8A2BC1-3111-BE08-491C-61FDC52C480C}"/>
                </a:ext>
              </a:extLst>
            </p:cNvPr>
            <p:cNvSpPr/>
            <p:nvPr/>
          </p:nvSpPr>
          <p:spPr>
            <a:xfrm>
              <a:off x="0" y="0"/>
              <a:ext cx="2647365" cy="406400"/>
            </a:xfrm>
            <a:custGeom>
              <a:avLst/>
              <a:gdLst/>
              <a:ahLst/>
              <a:cxnLst/>
              <a:rect l="l" t="t" r="r" b="b"/>
              <a:pathLst>
                <a:path w="2647365" h="406400">
                  <a:moveTo>
                    <a:pt x="2444165" y="0"/>
                  </a:moveTo>
                  <a:cubicBezTo>
                    <a:pt x="2556389" y="0"/>
                    <a:pt x="2647365" y="90976"/>
                    <a:pt x="2647365" y="203200"/>
                  </a:cubicBezTo>
                  <a:cubicBezTo>
                    <a:pt x="2647365" y="315424"/>
                    <a:pt x="2556389" y="406400"/>
                    <a:pt x="2444165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38100" cap="sq">
              <a:solidFill>
                <a:schemeClr val="accent1"/>
              </a:solidFill>
              <a:prstDash val="solid"/>
              <a:miter/>
            </a:ln>
          </p:spPr>
          <p:txBody>
            <a:bodyPr/>
            <a:lstStyle/>
            <a:p>
              <a:endParaRPr lang="en-BD" dirty="0"/>
            </a:p>
          </p:txBody>
        </p:sp>
        <p:sp>
          <p:nvSpPr>
            <p:cNvPr id="7" name="TextBox 10">
              <a:extLst>
                <a:ext uri="{FF2B5EF4-FFF2-40B4-BE49-F238E27FC236}">
                  <a16:creationId xmlns:a16="http://schemas.microsoft.com/office/drawing/2014/main" id="{55ADA9BD-44F0-E859-D621-125C3961E061}"/>
                </a:ext>
              </a:extLst>
            </p:cNvPr>
            <p:cNvSpPr txBox="1"/>
            <p:nvPr/>
          </p:nvSpPr>
          <p:spPr>
            <a:xfrm>
              <a:off x="0" y="-47625"/>
              <a:ext cx="2647365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TextBox 26">
            <a:extLst>
              <a:ext uri="{FF2B5EF4-FFF2-40B4-BE49-F238E27FC236}">
                <a16:creationId xmlns:a16="http://schemas.microsoft.com/office/drawing/2014/main" id="{F68ADBC3-8B7E-894C-0292-DD78F1D849FC}"/>
              </a:ext>
            </a:extLst>
          </p:cNvPr>
          <p:cNvSpPr txBox="1"/>
          <p:nvPr/>
        </p:nvSpPr>
        <p:spPr>
          <a:xfrm>
            <a:off x="9643417" y="6236351"/>
            <a:ext cx="2130195" cy="2527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101"/>
              </a:lnSpc>
              <a:spcBef>
                <a:spcPct val="0"/>
              </a:spcBef>
            </a:pPr>
            <a:r>
              <a:rPr lang="en-US" sz="1501" dirty="0">
                <a:solidFill>
                  <a:srgbClr val="1E302C"/>
                </a:solidFill>
                <a:latin typeface="ITC Franklin Gothic LT"/>
                <a:ea typeface="ITC Franklin Gothic LT"/>
                <a:cs typeface="ITC Franklin Gothic LT"/>
                <a:sym typeface="ITC Franklin Gothic LT"/>
              </a:rPr>
              <a:t>Page 02 of 14</a:t>
            </a:r>
          </a:p>
        </p:txBody>
      </p:sp>
    </p:spTree>
    <p:extLst>
      <p:ext uri="{BB962C8B-B14F-4D97-AF65-F5344CB8AC3E}">
        <p14:creationId xmlns:p14="http://schemas.microsoft.com/office/powerpoint/2010/main" val="879409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2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  <p:bldP spid="3" grpId="0" animBg="1"/>
      <p:bldP spid="5" grpId="0" animBg="1"/>
      <p:bldP spid="13" grpId="0"/>
      <p:bldP spid="38" grpId="0" animBg="1"/>
      <p:bldP spid="46" grpId="0"/>
      <p:bldP spid="47" grpId="0"/>
      <p:bldP spid="48" grpId="0"/>
      <p:bldP spid="49" grpId="0"/>
      <p:bldP spid="50" grpId="0"/>
      <p:bldP spid="51" grpId="0"/>
      <p:bldP spid="52" grpId="0"/>
      <p:bldP spid="53" grpId="0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/>
      <p:bldP spid="63" grpId="0"/>
      <p:bldP spid="65" grpId="0"/>
      <p:bldP spid="67" grpId="0"/>
      <p:bldP spid="68" grpId="0"/>
      <p:bldP spid="69" grpId="0" animBg="1"/>
      <p:bldP spid="71" grpId="0" animBg="1"/>
      <p:bldP spid="9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8F277F-203B-BC8F-45D2-3CABCACF5B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BE09F9-1817-8107-7DBC-20BB185F9C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540" y="339714"/>
            <a:ext cx="9094234" cy="846721"/>
          </a:xfrm>
        </p:spPr>
        <p:txBody>
          <a:bodyPr/>
          <a:lstStyle/>
          <a:p>
            <a:r>
              <a:rPr lang="en-IN" b="1" dirty="0"/>
              <a:t>Introduction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09F2AE-6E1A-1ADF-566E-7F0F7F0F0E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14784" y="6446771"/>
            <a:ext cx="5786429" cy="191753"/>
          </a:xfrm>
        </p:spPr>
        <p:txBody>
          <a:bodyPr/>
          <a:lstStyle/>
          <a:p>
            <a:r>
              <a:rPr lang="en-US" sz="1100" b="1" dirty="0"/>
              <a:t>4th International Conference on Innovations in Data Analytics (ICIDA 2025)</a:t>
            </a:r>
            <a:endParaRPr lang="en-IN" sz="11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32B6BF3-8F77-D228-A0B1-D705983BEA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8734" y="-1"/>
            <a:ext cx="1392792" cy="1255043"/>
          </a:xfrm>
          <a:prstGeom prst="rect">
            <a:avLst/>
          </a:prstGeom>
        </p:spPr>
      </p:pic>
      <p:sp>
        <p:nvSpPr>
          <p:cNvPr id="68" name="Freeform 64">
            <a:extLst>
              <a:ext uri="{FF2B5EF4-FFF2-40B4-BE49-F238E27FC236}">
                <a16:creationId xmlns:a16="http://schemas.microsoft.com/office/drawing/2014/main" id="{67B50CC3-A092-5AB5-3F2D-42694F77205E}"/>
              </a:ext>
            </a:extLst>
          </p:cNvPr>
          <p:cNvSpPr/>
          <p:nvPr/>
        </p:nvSpPr>
        <p:spPr>
          <a:xfrm flipH="1">
            <a:off x="0" y="126492"/>
            <a:ext cx="1093164" cy="1055006"/>
          </a:xfrm>
          <a:custGeom>
            <a:avLst/>
            <a:gdLst/>
            <a:ahLst/>
            <a:cxnLst/>
            <a:rect l="l" t="t" r="r" b="b"/>
            <a:pathLst>
              <a:path w="559764" h="597806">
                <a:moveTo>
                  <a:pt x="559764" y="0"/>
                </a:moveTo>
                <a:lnTo>
                  <a:pt x="0" y="0"/>
                </a:lnTo>
                <a:lnTo>
                  <a:pt x="0" y="597807"/>
                </a:lnTo>
                <a:lnTo>
                  <a:pt x="559764" y="597807"/>
                </a:lnTo>
                <a:lnTo>
                  <a:pt x="559764" y="0"/>
                </a:lnTo>
                <a:close/>
              </a:path>
            </a:pathLst>
          </a:custGeom>
          <a:blipFill>
            <a:blip r:embed="rId3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BD" dirty="0"/>
          </a:p>
        </p:txBody>
      </p:sp>
      <p:sp>
        <p:nvSpPr>
          <p:cNvPr id="71" name="Rectangle 1">
            <a:extLst>
              <a:ext uri="{FF2B5EF4-FFF2-40B4-BE49-F238E27FC236}">
                <a16:creationId xmlns:a16="http://schemas.microsoft.com/office/drawing/2014/main" id="{259F9E8A-DDF9-0312-3A62-ED09452C06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87606" y="1498364"/>
            <a:ext cx="10003809" cy="40318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just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v"/>
              <a:tabLst/>
            </a:pPr>
            <a:r>
              <a:rPr kumimoji="0" lang="en-BD" altLang="en-BD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Brain tumors rank among the most lethal neurological diseases, with rising incidence and high morbidity/mortality.</a:t>
            </a:r>
          </a:p>
          <a:p>
            <a:pPr marL="285750" marR="0" lvl="0" indent="-285750" algn="just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v"/>
              <a:tabLst/>
            </a:pPr>
            <a:endParaRPr kumimoji="0" lang="en-BD" altLang="en-BD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just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v"/>
              <a:tabLst/>
            </a:pPr>
            <a:r>
              <a:rPr kumimoji="0" lang="en-BD" altLang="en-BD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Early detection via MRI is crucial but challenging due to tumor heterogeneity and overlapping structures. </a:t>
            </a:r>
          </a:p>
          <a:p>
            <a:pPr marL="285750" marR="0" lvl="0" indent="-285750" algn="just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v"/>
              <a:tabLst/>
            </a:pPr>
            <a:endParaRPr kumimoji="0" lang="en-BD" altLang="en-BD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just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v"/>
              <a:tabLst/>
            </a:pPr>
            <a:r>
              <a:rPr kumimoji="0" lang="en-BD" altLang="en-BD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Traditional CNNs excel in medical imaging but require large labeled datasets, which are costly and imbalanced for rare tumors. </a:t>
            </a:r>
          </a:p>
          <a:p>
            <a:pPr marL="285750" marR="0" lvl="0" indent="-285750" algn="just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v"/>
              <a:tabLst/>
            </a:pPr>
            <a:endParaRPr kumimoji="0" lang="en-BD" altLang="en-BD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just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v"/>
              <a:tabLst/>
            </a:pPr>
            <a:r>
              <a:rPr kumimoji="0" lang="en-BD" altLang="en-BD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Self-supervised learning (SSL) offers a solution by learning features from unlabeled data via pretext tasks. </a:t>
            </a:r>
          </a:p>
          <a:p>
            <a:pPr marL="285750" marR="0" lvl="0" indent="-285750" algn="just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v"/>
              <a:tabLst/>
            </a:pPr>
            <a:endParaRPr kumimoji="0" lang="en-BD" altLang="en-BD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just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v"/>
              <a:tabLst/>
            </a:pPr>
            <a:r>
              <a:rPr kumimoji="0" lang="en-BD" altLang="en-BD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This study evaluates SSL frameworks (</a:t>
            </a:r>
            <a:r>
              <a:rPr kumimoji="0" lang="en-BD" altLang="en-BD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SimCLR</a:t>
            </a:r>
            <a:r>
              <a:rPr kumimoji="0" lang="en-BD" altLang="en-BD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BYOL, DINO, MoCo v3) on ResNet-50 for multi</a:t>
            </a:r>
            <a:r>
              <a:rPr kumimoji="0" lang="en-BD" altLang="en-BD" sz="16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sub </a:t>
            </a:r>
            <a:r>
              <a:rPr kumimoji="0" lang="en-BD" altLang="en-BD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class tumor classification, achieving up to </a:t>
            </a:r>
            <a:r>
              <a:rPr kumimoji="0" lang="en-BD" altLang="en-BD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99.64% </a:t>
            </a:r>
            <a:r>
              <a:rPr kumimoji="0" lang="en-BD" altLang="en-BD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accuracy. </a:t>
            </a:r>
          </a:p>
          <a:p>
            <a:pPr marL="285750" marR="0" lvl="0" indent="-285750" algn="just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v"/>
              <a:tabLst/>
            </a:pPr>
            <a:endParaRPr kumimoji="0" lang="en-BD" altLang="en-BD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just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v"/>
              <a:tabLst/>
            </a:pPr>
            <a:r>
              <a:rPr kumimoji="0" lang="en-BD" altLang="en-BD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XAI</a:t>
            </a:r>
            <a:r>
              <a:rPr kumimoji="0" lang="en-BD" altLang="en-BD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techniques (Grad-CAM, etc.) provide interpretability, essential for clinical trust. </a:t>
            </a:r>
          </a:p>
          <a:p>
            <a:pPr marL="285750" marR="0" lvl="0" indent="-285750" algn="just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v"/>
              <a:tabLst/>
            </a:pPr>
            <a:endParaRPr kumimoji="0" lang="en-BD" altLang="en-BD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just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v"/>
              <a:tabLst/>
            </a:pPr>
            <a:r>
              <a:rPr kumimoji="0" lang="en-BD" altLang="en-BD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Goal: Alleviate data scarcity, improve diagnostic accuracy, and assist radiologists.</a:t>
            </a:r>
          </a:p>
        </p:txBody>
      </p:sp>
      <p:grpSp>
        <p:nvGrpSpPr>
          <p:cNvPr id="72" name="Group 8">
            <a:extLst>
              <a:ext uri="{FF2B5EF4-FFF2-40B4-BE49-F238E27FC236}">
                <a16:creationId xmlns:a16="http://schemas.microsoft.com/office/drawing/2014/main" id="{E9876651-EEF6-DC07-575D-13F525B9A0F3}"/>
              </a:ext>
            </a:extLst>
          </p:cNvPr>
          <p:cNvGrpSpPr/>
          <p:nvPr/>
        </p:nvGrpSpPr>
        <p:grpSpPr>
          <a:xfrm>
            <a:off x="9962866" y="6206228"/>
            <a:ext cx="1501254" cy="384215"/>
            <a:chOff x="0" y="0"/>
            <a:chExt cx="2647365" cy="406400"/>
          </a:xfrm>
        </p:grpSpPr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EE0C9947-2B61-3822-E787-913128421910}"/>
                </a:ext>
              </a:extLst>
            </p:cNvPr>
            <p:cNvSpPr/>
            <p:nvPr/>
          </p:nvSpPr>
          <p:spPr>
            <a:xfrm>
              <a:off x="0" y="0"/>
              <a:ext cx="2647365" cy="406400"/>
            </a:xfrm>
            <a:custGeom>
              <a:avLst/>
              <a:gdLst/>
              <a:ahLst/>
              <a:cxnLst/>
              <a:rect l="l" t="t" r="r" b="b"/>
              <a:pathLst>
                <a:path w="2647365" h="406400">
                  <a:moveTo>
                    <a:pt x="2444165" y="0"/>
                  </a:moveTo>
                  <a:cubicBezTo>
                    <a:pt x="2556389" y="0"/>
                    <a:pt x="2647365" y="90976"/>
                    <a:pt x="2647365" y="203200"/>
                  </a:cubicBezTo>
                  <a:cubicBezTo>
                    <a:pt x="2647365" y="315424"/>
                    <a:pt x="2556389" y="406400"/>
                    <a:pt x="2444165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38100" cap="sq">
              <a:solidFill>
                <a:schemeClr val="accent1"/>
              </a:solidFill>
              <a:prstDash val="solid"/>
              <a:miter/>
            </a:ln>
          </p:spPr>
          <p:txBody>
            <a:bodyPr/>
            <a:lstStyle/>
            <a:p>
              <a:endParaRPr lang="en-BD" dirty="0"/>
            </a:p>
          </p:txBody>
        </p:sp>
        <p:sp>
          <p:nvSpPr>
            <p:cNvPr id="74" name="TextBox 10">
              <a:extLst>
                <a:ext uri="{FF2B5EF4-FFF2-40B4-BE49-F238E27FC236}">
                  <a16:creationId xmlns:a16="http://schemas.microsoft.com/office/drawing/2014/main" id="{42A279F9-7FE0-C028-48A1-FB6C25CAD63F}"/>
                </a:ext>
              </a:extLst>
            </p:cNvPr>
            <p:cNvSpPr txBox="1"/>
            <p:nvPr/>
          </p:nvSpPr>
          <p:spPr>
            <a:xfrm>
              <a:off x="0" y="-47625"/>
              <a:ext cx="2647365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5" name="TextBox 26">
            <a:extLst>
              <a:ext uri="{FF2B5EF4-FFF2-40B4-BE49-F238E27FC236}">
                <a16:creationId xmlns:a16="http://schemas.microsoft.com/office/drawing/2014/main" id="{BCA1FBA4-FDBA-2AE6-5EEF-11774209C021}"/>
              </a:ext>
            </a:extLst>
          </p:cNvPr>
          <p:cNvSpPr txBox="1"/>
          <p:nvPr/>
        </p:nvSpPr>
        <p:spPr>
          <a:xfrm>
            <a:off x="9643417" y="6236351"/>
            <a:ext cx="2130195" cy="2527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101"/>
              </a:lnSpc>
              <a:spcBef>
                <a:spcPct val="0"/>
              </a:spcBef>
            </a:pPr>
            <a:r>
              <a:rPr lang="en-US" sz="1501" dirty="0">
                <a:solidFill>
                  <a:srgbClr val="1E302C"/>
                </a:solidFill>
                <a:latin typeface="ITC Franklin Gothic LT"/>
                <a:ea typeface="ITC Franklin Gothic LT"/>
                <a:cs typeface="ITC Franklin Gothic LT"/>
                <a:sym typeface="ITC Franklin Gothic LT"/>
              </a:rPr>
              <a:t>Page 03 of 14</a:t>
            </a:r>
          </a:p>
        </p:txBody>
      </p:sp>
    </p:spTree>
    <p:extLst>
      <p:ext uri="{BB962C8B-B14F-4D97-AF65-F5344CB8AC3E}">
        <p14:creationId xmlns:p14="http://schemas.microsoft.com/office/powerpoint/2010/main" val="375822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2A078A-37E2-8FDF-182E-A2F8B59826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7B1C9-BE05-F0BE-9807-F93AC6640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271067"/>
            <a:ext cx="9323598" cy="712905"/>
          </a:xfrm>
        </p:spPr>
        <p:txBody>
          <a:bodyPr/>
          <a:lstStyle/>
          <a:p>
            <a:r>
              <a:rPr lang="en-IN" b="1" dirty="0"/>
              <a:t>Literature Review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46C1CC-49B1-1C96-25F2-99B8BF8605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57671" y="6404370"/>
            <a:ext cx="5620209" cy="365125"/>
          </a:xfrm>
        </p:spPr>
        <p:txBody>
          <a:bodyPr/>
          <a:lstStyle/>
          <a:p>
            <a:r>
              <a:rPr lang="en-US" sz="1100" b="1" dirty="0"/>
              <a:t>4th International Conference on Innovations in Data Analytics (ICIDA 2025)</a:t>
            </a:r>
            <a:endParaRPr lang="en-IN" sz="11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B029FDA-09F5-922E-E46C-F4760EE9FF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8734" y="-1"/>
            <a:ext cx="1392792" cy="1255043"/>
          </a:xfrm>
          <a:prstGeom prst="rect">
            <a:avLst/>
          </a:prstGeom>
        </p:spPr>
      </p:pic>
      <p:sp>
        <p:nvSpPr>
          <p:cNvPr id="10" name="Freeform 64">
            <a:extLst>
              <a:ext uri="{FF2B5EF4-FFF2-40B4-BE49-F238E27FC236}">
                <a16:creationId xmlns:a16="http://schemas.microsoft.com/office/drawing/2014/main" id="{6A71887C-8627-7CE7-03F4-2321BDB0C7D6}"/>
              </a:ext>
            </a:extLst>
          </p:cNvPr>
          <p:cNvSpPr/>
          <p:nvPr/>
        </p:nvSpPr>
        <p:spPr>
          <a:xfrm flipH="1">
            <a:off x="0" y="102108"/>
            <a:ext cx="1093164" cy="1055006"/>
          </a:xfrm>
          <a:custGeom>
            <a:avLst/>
            <a:gdLst/>
            <a:ahLst/>
            <a:cxnLst/>
            <a:rect l="l" t="t" r="r" b="b"/>
            <a:pathLst>
              <a:path w="559764" h="597806">
                <a:moveTo>
                  <a:pt x="559764" y="0"/>
                </a:moveTo>
                <a:lnTo>
                  <a:pt x="0" y="0"/>
                </a:lnTo>
                <a:lnTo>
                  <a:pt x="0" y="597807"/>
                </a:lnTo>
                <a:lnTo>
                  <a:pt x="559764" y="597807"/>
                </a:lnTo>
                <a:lnTo>
                  <a:pt x="559764" y="0"/>
                </a:lnTo>
                <a:close/>
              </a:path>
            </a:pathLst>
          </a:custGeom>
          <a:blipFill>
            <a:blip r:embed="rId3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BD" dirty="0"/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BFC5CC84-A699-98CF-848C-E5012DD35D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5806903"/>
              </p:ext>
            </p:extLst>
          </p:nvPr>
        </p:nvGraphicFramePr>
        <p:xfrm>
          <a:off x="1352549" y="1764258"/>
          <a:ext cx="10448928" cy="3740438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1257301">
                  <a:extLst>
                    <a:ext uri="{9D8B030D-6E8A-4147-A177-3AD203B41FA5}">
                      <a16:colId xmlns:a16="http://schemas.microsoft.com/office/drawing/2014/main" val="406883099"/>
                    </a:ext>
                  </a:extLst>
                </a:gridCol>
                <a:gridCol w="447675">
                  <a:extLst>
                    <a:ext uri="{9D8B030D-6E8A-4147-A177-3AD203B41FA5}">
                      <a16:colId xmlns:a16="http://schemas.microsoft.com/office/drawing/2014/main" val="4216558521"/>
                    </a:ext>
                  </a:extLst>
                </a:gridCol>
                <a:gridCol w="1743075">
                  <a:extLst>
                    <a:ext uri="{9D8B030D-6E8A-4147-A177-3AD203B41FA5}">
                      <a16:colId xmlns:a16="http://schemas.microsoft.com/office/drawing/2014/main" val="2067613814"/>
                    </a:ext>
                  </a:extLst>
                </a:gridCol>
                <a:gridCol w="2457450">
                  <a:extLst>
                    <a:ext uri="{9D8B030D-6E8A-4147-A177-3AD203B41FA5}">
                      <a16:colId xmlns:a16="http://schemas.microsoft.com/office/drawing/2014/main" val="2999967469"/>
                    </a:ext>
                  </a:extLst>
                </a:gridCol>
                <a:gridCol w="2019300">
                  <a:extLst>
                    <a:ext uri="{9D8B030D-6E8A-4147-A177-3AD203B41FA5}">
                      <a16:colId xmlns:a16="http://schemas.microsoft.com/office/drawing/2014/main" val="3715999244"/>
                    </a:ext>
                  </a:extLst>
                </a:gridCol>
                <a:gridCol w="2524127">
                  <a:extLst>
                    <a:ext uri="{9D8B030D-6E8A-4147-A177-3AD203B41FA5}">
                      <a16:colId xmlns:a16="http://schemas.microsoft.com/office/drawing/2014/main" val="3445569188"/>
                    </a:ext>
                  </a:extLst>
                </a:gridCol>
              </a:tblGrid>
              <a:tr h="11845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12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Study/Author(s)</a:t>
                      </a:r>
                    </a:p>
                  </a:txBody>
                  <a:tcPr marL="11834" marR="11834" marT="5917" marB="5917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12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Year</a:t>
                      </a:r>
                    </a:p>
                  </a:txBody>
                  <a:tcPr marL="11834" marR="11834" marT="5917" marB="5917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12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Model/Method</a:t>
                      </a:r>
                    </a:p>
                  </a:txBody>
                  <a:tcPr marL="11834" marR="11834" marT="5917" marB="5917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Dataset</a:t>
                      </a:r>
                    </a:p>
                  </a:txBody>
                  <a:tcPr marL="11834" marR="11834" marT="5917" marB="5917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12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Accuracy/Metrics</a:t>
                      </a:r>
                    </a:p>
                  </a:txBody>
                  <a:tcPr marL="11834" marR="11834" marT="5917" marB="5917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Notes/Novelty</a:t>
                      </a:r>
                    </a:p>
                  </a:txBody>
                  <a:tcPr marL="11834" marR="11834" marT="5917" marB="5917" anchor="ctr"/>
                </a:tc>
                <a:extLst>
                  <a:ext uri="{0D108BD9-81ED-4DB2-BD59-A6C34878D82A}">
                    <a16:rowId xmlns:a16="http://schemas.microsoft.com/office/drawing/2014/main" val="1176083266"/>
                  </a:ext>
                </a:extLst>
              </a:tr>
              <a:tr h="57532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Md. Mohaiminul Islam et al.</a:t>
                      </a:r>
                    </a:p>
                  </a:txBody>
                  <a:tcPr marL="11834" marR="11834" marT="5917" marB="591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BD" sz="1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2025</a:t>
                      </a:r>
                    </a:p>
                  </a:txBody>
                  <a:tcPr marL="11834" marR="11834" marT="5917" marB="591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Inception-</a:t>
                      </a:r>
                      <a:r>
                        <a:rPr lang="en-GB" sz="12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ResNet</a:t>
                      </a:r>
                      <a:r>
                        <a:rPr lang="en-GB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V2 with Grad-CAM and </a:t>
                      </a:r>
                      <a:r>
                        <a:rPr lang="en-GB" sz="12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GradientShap</a:t>
                      </a:r>
                      <a:r>
                        <a:rPr lang="en-GB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(XAI)</a:t>
                      </a:r>
                    </a:p>
                  </a:txBody>
                  <a:tcPr marL="11834" marR="11834" marT="5917" marB="591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Merged (</a:t>
                      </a:r>
                      <a:r>
                        <a:rPr lang="en-GB" sz="12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Figshare</a:t>
                      </a:r>
                      <a:r>
                        <a:rPr lang="en-GB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SARTAJ, Br35H; 7,023 images: glioma, meningioma, no </a:t>
                      </a:r>
                      <a:r>
                        <a:rPr lang="en-GB" sz="12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tumor</a:t>
                      </a:r>
                      <a:r>
                        <a:rPr lang="en-GB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pituitary)</a:t>
                      </a:r>
                    </a:p>
                  </a:txBody>
                  <a:tcPr marL="11834" marR="11834" marT="5917" marB="591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99.53% </a:t>
                      </a:r>
                      <a:r>
                        <a:rPr lang="en-GB" sz="12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acc</a:t>
                      </a:r>
                      <a:r>
                        <a:rPr lang="en-GB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; Precision/Recall/F1 ≥99.50%; </a:t>
                      </a:r>
                      <a:r>
                        <a:rPr lang="en-GB" sz="12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IoU</a:t>
                      </a:r>
                      <a:r>
                        <a:rPr lang="en-GB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99.01%</a:t>
                      </a:r>
                    </a:p>
                  </a:txBody>
                  <a:tcPr marL="11834" marR="11834" marT="5917" marB="591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Dual XAI for anatomical localization; lightweight CNN variant (96.49% acc, 1.31M params) for edge devices; outperforms benchmarks.</a:t>
                      </a:r>
                    </a:p>
                  </a:txBody>
                  <a:tcPr marL="11834" marR="11834" marT="5917" marB="5917" anchor="ctr"/>
                </a:tc>
                <a:extLst>
                  <a:ext uri="{0D108BD9-81ED-4DB2-BD59-A6C34878D82A}">
                    <a16:rowId xmlns:a16="http://schemas.microsoft.com/office/drawing/2014/main" val="4236324315"/>
                  </a:ext>
                </a:extLst>
              </a:tr>
              <a:tr h="37226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Wei-Jun Zhang et al.</a:t>
                      </a:r>
                    </a:p>
                  </a:txBody>
                  <a:tcPr marL="11834" marR="11834" marT="5917" marB="591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BD" sz="1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2025</a:t>
                      </a:r>
                    </a:p>
                  </a:txBody>
                  <a:tcPr marL="11834" marR="11834" marT="5917" marB="591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Swin UNETR with contrastive SSL</a:t>
                      </a:r>
                    </a:p>
                  </a:txBody>
                  <a:tcPr marL="11834" marR="11834" marT="5917" marB="591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BraTS2021 (1,251 cases) for pretraining; CHGH (33 cases, small tumors)</a:t>
                      </a:r>
                    </a:p>
                  </a:txBody>
                  <a:tcPr marL="11834" marR="11834" marT="5917" marB="591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Dice 0.1882 (small tumors); Sensitivity 100%; Specificity 54.5%</a:t>
                      </a:r>
                    </a:p>
                  </a:txBody>
                  <a:tcPr marL="11834" marR="11834" marT="5917" marB="591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SSL feasibility for small metastatic tumors; data augmentation (16x) addresses limited labels.</a:t>
                      </a:r>
                    </a:p>
                  </a:txBody>
                  <a:tcPr marL="11834" marR="11834" marT="5917" marB="5917" anchor="ctr"/>
                </a:tc>
                <a:extLst>
                  <a:ext uri="{0D108BD9-81ED-4DB2-BD59-A6C34878D82A}">
                    <a16:rowId xmlns:a16="http://schemas.microsoft.com/office/drawing/2014/main" val="30896506"/>
                  </a:ext>
                </a:extLst>
              </a:tr>
              <a:tr h="52456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S. Priyadharshini et al.</a:t>
                      </a:r>
                    </a:p>
                  </a:txBody>
                  <a:tcPr marL="11834" marR="11834" marT="5917" marB="591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BD" sz="1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2025</a:t>
                      </a:r>
                    </a:p>
                  </a:txBody>
                  <a:tcPr marL="11834" marR="11834" marT="5917" marB="591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YOLOv11 (mentions self-supervised in review)</a:t>
                      </a:r>
                    </a:p>
                  </a:txBody>
                  <a:tcPr marL="11834" marR="11834" marT="5917" marB="591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Figshare (2,100 images); BraTS2020 (3,170 slices)</a:t>
                      </a:r>
                    </a:p>
                  </a:txBody>
                  <a:tcPr marL="11834" marR="11834" marT="5917" marB="591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99.2% acc; F1 0.990; mAP@0.5 0.993</a:t>
                      </a:r>
                    </a:p>
                  </a:txBody>
                  <a:tcPr marL="11834" marR="11834" marT="5917" marB="591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Successive YOLO evaluation; integrates positional/semantic data via self-supervised elements for detection/segmentation.</a:t>
                      </a:r>
                    </a:p>
                  </a:txBody>
                  <a:tcPr marL="11834" marR="11834" marT="5917" marB="5917" anchor="ctr"/>
                </a:tc>
                <a:extLst>
                  <a:ext uri="{0D108BD9-81ED-4DB2-BD59-A6C34878D82A}">
                    <a16:rowId xmlns:a16="http://schemas.microsoft.com/office/drawing/2014/main" val="375844111"/>
                  </a:ext>
                </a:extLst>
              </a:tr>
              <a:tr h="32150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Ramesh Babu Vure et al.</a:t>
                      </a:r>
                    </a:p>
                  </a:txBody>
                  <a:tcPr marL="11834" marR="11834" marT="5917" marB="591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BD" sz="1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2025</a:t>
                      </a:r>
                    </a:p>
                  </a:txBody>
                  <a:tcPr marL="11834" marR="11834" marT="5917" marB="591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GAN (WGAN-GP) + ResNet18 + DMFN</a:t>
                      </a:r>
                    </a:p>
                  </a:txBody>
                  <a:tcPr marL="11834" marR="11834" marT="5917" marB="591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Private (3,000 images); BraTS2021 (1,251 scans)</a:t>
                      </a:r>
                    </a:p>
                  </a:txBody>
                  <a:tcPr marL="11834" marR="11834" marT="5917" marB="591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98.36% acc; Precision/Recall/F1 &gt;97%; AUC 0.997</a:t>
                      </a:r>
                    </a:p>
                  </a:txBody>
                  <a:tcPr marL="11834" marR="11834" marT="5917" marB="591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Augmentation and fusion for multi-class; no explicit SSL but tackles data limits.</a:t>
                      </a:r>
                    </a:p>
                  </a:txBody>
                  <a:tcPr marL="11834" marR="11834" marT="5917" marB="5917" anchor="ctr"/>
                </a:tc>
                <a:extLst>
                  <a:ext uri="{0D108BD9-81ED-4DB2-BD59-A6C34878D82A}">
                    <a16:rowId xmlns:a16="http://schemas.microsoft.com/office/drawing/2014/main" val="1951535539"/>
                  </a:ext>
                </a:extLst>
              </a:tr>
              <a:tr h="47379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Meryem Altin Karagoz et al.</a:t>
                      </a:r>
                    </a:p>
                  </a:txBody>
                  <a:tcPr marL="11834" marR="11834" marT="5917" marB="591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BD" sz="1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2024</a:t>
                      </a:r>
                    </a:p>
                  </a:txBody>
                  <a:tcPr marL="11834" marR="11834" marT="5917" marB="591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ResViT (generative SSL: CNN-Transformer hybrid)</a:t>
                      </a:r>
                    </a:p>
                  </a:txBody>
                  <a:tcPr marL="11834" marR="11834" marT="5917" marB="591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BraTS2023; Figshare (3,064 images); Kaggle (7,023 images)</a:t>
                      </a:r>
                    </a:p>
                  </a:txBody>
                  <a:tcPr marL="11834" marR="11834" marT="5917" marB="591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98.53% acc (Figshare); PSNR/SSIM for synthesis ~25/0.88</a:t>
                      </a:r>
                    </a:p>
                  </a:txBody>
                  <a:tcPr marL="11834" marR="11834" marT="5917" marB="591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Generative pretext for augmentation; outperforms ImageNet-pretrained models; domain adaptation.</a:t>
                      </a:r>
                    </a:p>
                  </a:txBody>
                  <a:tcPr marL="11834" marR="11834" marT="5917" marB="5917" anchor="ctr"/>
                </a:tc>
                <a:extLst>
                  <a:ext uri="{0D108BD9-81ED-4DB2-BD59-A6C34878D82A}">
                    <a16:rowId xmlns:a16="http://schemas.microsoft.com/office/drawing/2014/main" val="1410721222"/>
                  </a:ext>
                </a:extLst>
              </a:tr>
              <a:tr h="2707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Eid Albalawi et al.</a:t>
                      </a:r>
                    </a:p>
                  </a:txBody>
                  <a:tcPr marL="11834" marR="11834" marT="5917" marB="591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BD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2024</a:t>
                      </a:r>
                    </a:p>
                  </a:txBody>
                  <a:tcPr marL="11834" marR="11834" marT="5917" marB="591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Custom 25-layer CNN</a:t>
                      </a:r>
                    </a:p>
                  </a:txBody>
                  <a:tcPr marL="11834" marR="11834" marT="5917" marB="591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figshare/SARTAJ/Br35H (7,023 images)</a:t>
                      </a:r>
                    </a:p>
                  </a:txBody>
                  <a:tcPr marL="11834" marR="11834" marT="5917" marB="591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99% acc; F1 per class 0.97-1.00</a:t>
                      </a:r>
                    </a:p>
                  </a:txBody>
                  <a:tcPr marL="11834" marR="11834" marT="5917" marB="591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Multi-layer customization with augmentation; high efficiency.</a:t>
                      </a:r>
                    </a:p>
                  </a:txBody>
                  <a:tcPr marL="11834" marR="11834" marT="5917" marB="5917" anchor="ctr"/>
                </a:tc>
                <a:extLst>
                  <a:ext uri="{0D108BD9-81ED-4DB2-BD59-A6C34878D82A}">
                    <a16:rowId xmlns:a16="http://schemas.microsoft.com/office/drawing/2014/main" val="2810193438"/>
                  </a:ext>
                </a:extLst>
              </a:tr>
            </a:tbl>
          </a:graphicData>
        </a:graphic>
      </p:graphicFrame>
      <p:grpSp>
        <p:nvGrpSpPr>
          <p:cNvPr id="3" name="Group 8">
            <a:extLst>
              <a:ext uri="{FF2B5EF4-FFF2-40B4-BE49-F238E27FC236}">
                <a16:creationId xmlns:a16="http://schemas.microsoft.com/office/drawing/2014/main" id="{82E93840-A75E-2078-3F6F-8522074F04F5}"/>
              </a:ext>
            </a:extLst>
          </p:cNvPr>
          <p:cNvGrpSpPr/>
          <p:nvPr/>
        </p:nvGrpSpPr>
        <p:grpSpPr>
          <a:xfrm>
            <a:off x="9962866" y="6206228"/>
            <a:ext cx="1501254" cy="384215"/>
            <a:chOff x="0" y="0"/>
            <a:chExt cx="2647365" cy="406400"/>
          </a:xfrm>
        </p:grpSpPr>
        <p:sp>
          <p:nvSpPr>
            <p:cNvPr id="12" name="Freeform 9">
              <a:extLst>
                <a:ext uri="{FF2B5EF4-FFF2-40B4-BE49-F238E27FC236}">
                  <a16:creationId xmlns:a16="http://schemas.microsoft.com/office/drawing/2014/main" id="{15DDCC74-F4B3-511D-F2B3-38DD0DB295C9}"/>
                </a:ext>
              </a:extLst>
            </p:cNvPr>
            <p:cNvSpPr/>
            <p:nvPr/>
          </p:nvSpPr>
          <p:spPr>
            <a:xfrm>
              <a:off x="0" y="0"/>
              <a:ext cx="2647365" cy="406400"/>
            </a:xfrm>
            <a:custGeom>
              <a:avLst/>
              <a:gdLst/>
              <a:ahLst/>
              <a:cxnLst/>
              <a:rect l="l" t="t" r="r" b="b"/>
              <a:pathLst>
                <a:path w="2647365" h="406400">
                  <a:moveTo>
                    <a:pt x="2444165" y="0"/>
                  </a:moveTo>
                  <a:cubicBezTo>
                    <a:pt x="2556389" y="0"/>
                    <a:pt x="2647365" y="90976"/>
                    <a:pt x="2647365" y="203200"/>
                  </a:cubicBezTo>
                  <a:cubicBezTo>
                    <a:pt x="2647365" y="315424"/>
                    <a:pt x="2556389" y="406400"/>
                    <a:pt x="2444165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38100" cap="sq">
              <a:solidFill>
                <a:schemeClr val="accent1"/>
              </a:solidFill>
              <a:prstDash val="solid"/>
              <a:miter/>
            </a:ln>
          </p:spPr>
          <p:txBody>
            <a:bodyPr/>
            <a:lstStyle/>
            <a:p>
              <a:endParaRPr lang="en-BD" dirty="0"/>
            </a:p>
          </p:txBody>
        </p:sp>
        <p:sp>
          <p:nvSpPr>
            <p:cNvPr id="13" name="TextBox 10">
              <a:extLst>
                <a:ext uri="{FF2B5EF4-FFF2-40B4-BE49-F238E27FC236}">
                  <a16:creationId xmlns:a16="http://schemas.microsoft.com/office/drawing/2014/main" id="{4C555772-2ED8-DE6E-44D1-A43E27B1C9C2}"/>
                </a:ext>
              </a:extLst>
            </p:cNvPr>
            <p:cNvSpPr txBox="1"/>
            <p:nvPr/>
          </p:nvSpPr>
          <p:spPr>
            <a:xfrm>
              <a:off x="0" y="-47625"/>
              <a:ext cx="2647365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TextBox 26">
            <a:extLst>
              <a:ext uri="{FF2B5EF4-FFF2-40B4-BE49-F238E27FC236}">
                <a16:creationId xmlns:a16="http://schemas.microsoft.com/office/drawing/2014/main" id="{0CC8A97D-F1A7-25FA-E154-44244E005E78}"/>
              </a:ext>
            </a:extLst>
          </p:cNvPr>
          <p:cNvSpPr txBox="1"/>
          <p:nvPr/>
        </p:nvSpPr>
        <p:spPr>
          <a:xfrm>
            <a:off x="9643417" y="6236351"/>
            <a:ext cx="2130195" cy="2527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101"/>
              </a:lnSpc>
              <a:spcBef>
                <a:spcPct val="0"/>
              </a:spcBef>
            </a:pPr>
            <a:r>
              <a:rPr lang="en-US" sz="1501" dirty="0">
                <a:solidFill>
                  <a:srgbClr val="1E302C"/>
                </a:solidFill>
                <a:latin typeface="ITC Franklin Gothic LT"/>
                <a:ea typeface="ITC Franklin Gothic LT"/>
                <a:cs typeface="ITC Franklin Gothic LT"/>
                <a:sym typeface="ITC Franklin Gothic LT"/>
              </a:rPr>
              <a:t>Page 04 of 14</a:t>
            </a:r>
          </a:p>
        </p:txBody>
      </p:sp>
    </p:spTree>
    <p:extLst>
      <p:ext uri="{BB962C8B-B14F-4D97-AF65-F5344CB8AC3E}">
        <p14:creationId xmlns:p14="http://schemas.microsoft.com/office/powerpoint/2010/main" val="806732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5EED50-0C90-CADB-CEAC-50F42B1D8B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37C28-5150-F5CE-96BE-390085754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4839" y="209973"/>
            <a:ext cx="9282322" cy="859986"/>
          </a:xfrm>
        </p:spPr>
        <p:txBody>
          <a:bodyPr>
            <a:normAutofit fontScale="90000"/>
          </a:bodyPr>
          <a:lstStyle/>
          <a:p>
            <a:r>
              <a:rPr lang="en-IN" b="1" dirty="0"/>
              <a:t>Problem Formulation/ Problem Description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85CE42-B362-1C61-99D3-03DAC33D66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00510" y="6361697"/>
            <a:ext cx="5843578" cy="365125"/>
          </a:xfrm>
        </p:spPr>
        <p:txBody>
          <a:bodyPr/>
          <a:lstStyle/>
          <a:p>
            <a:r>
              <a:rPr lang="en-US" sz="1100" b="1" dirty="0"/>
              <a:t>4th International Conference on Innovations in Data Analytics (ICIDA 2025)</a:t>
            </a:r>
            <a:endParaRPr lang="en-IN" sz="11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05AE4D-CBF0-F13F-3542-BF02511BCC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9368" y="0"/>
            <a:ext cx="842632" cy="85998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D3455F-2B98-7575-6827-BC63762145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8734" y="-1"/>
            <a:ext cx="1392792" cy="1255043"/>
          </a:xfrm>
          <a:prstGeom prst="rect">
            <a:avLst/>
          </a:prstGeom>
        </p:spPr>
      </p:pic>
      <p:sp>
        <p:nvSpPr>
          <p:cNvPr id="11" name="Freeform 64">
            <a:extLst>
              <a:ext uri="{FF2B5EF4-FFF2-40B4-BE49-F238E27FC236}">
                <a16:creationId xmlns:a16="http://schemas.microsoft.com/office/drawing/2014/main" id="{1B7BCDD0-85A8-A1B1-7769-D73F1A72554F}"/>
              </a:ext>
            </a:extLst>
          </p:cNvPr>
          <p:cNvSpPr/>
          <p:nvPr/>
        </p:nvSpPr>
        <p:spPr>
          <a:xfrm flipH="1">
            <a:off x="0" y="126492"/>
            <a:ext cx="1093164" cy="1055006"/>
          </a:xfrm>
          <a:custGeom>
            <a:avLst/>
            <a:gdLst/>
            <a:ahLst/>
            <a:cxnLst/>
            <a:rect l="l" t="t" r="r" b="b"/>
            <a:pathLst>
              <a:path w="559764" h="597806">
                <a:moveTo>
                  <a:pt x="559764" y="0"/>
                </a:moveTo>
                <a:lnTo>
                  <a:pt x="0" y="0"/>
                </a:lnTo>
                <a:lnTo>
                  <a:pt x="0" y="597807"/>
                </a:lnTo>
                <a:lnTo>
                  <a:pt x="559764" y="597807"/>
                </a:lnTo>
                <a:lnTo>
                  <a:pt x="559764" y="0"/>
                </a:lnTo>
                <a:close/>
              </a:path>
            </a:pathLst>
          </a:custGeom>
          <a:blipFill>
            <a:blip r:embed="rId4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BD" dirty="0"/>
          </a:p>
        </p:txBody>
      </p:sp>
      <p:grpSp>
        <p:nvGrpSpPr>
          <p:cNvPr id="191" name="Group 4">
            <a:extLst>
              <a:ext uri="{FF2B5EF4-FFF2-40B4-BE49-F238E27FC236}">
                <a16:creationId xmlns:a16="http://schemas.microsoft.com/office/drawing/2014/main" id="{95E6EF3B-D5B0-E465-C78E-60271D6847BF}"/>
              </a:ext>
            </a:extLst>
          </p:cNvPr>
          <p:cNvGrpSpPr/>
          <p:nvPr/>
        </p:nvGrpSpPr>
        <p:grpSpPr>
          <a:xfrm>
            <a:off x="1721555" y="1922034"/>
            <a:ext cx="602545" cy="602092"/>
            <a:chOff x="0" y="0"/>
            <a:chExt cx="812800" cy="812800"/>
          </a:xfrm>
        </p:grpSpPr>
        <p:sp>
          <p:nvSpPr>
            <p:cNvPr id="192" name="Freeform 5">
              <a:extLst>
                <a:ext uri="{FF2B5EF4-FFF2-40B4-BE49-F238E27FC236}">
                  <a16:creationId xmlns:a16="http://schemas.microsoft.com/office/drawing/2014/main" id="{39398A5F-DC53-23F8-8F87-55CB44AFDA0C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92F56"/>
            </a:solidFill>
            <a:ln w="12700">
              <a:solidFill>
                <a:schemeClr val="tx2">
                  <a:lumMod val="50000"/>
                  <a:lumOff val="50000"/>
                </a:schemeClr>
              </a:solidFill>
            </a:ln>
          </p:spPr>
          <p:txBody>
            <a:bodyPr/>
            <a:lstStyle/>
            <a:p>
              <a:endParaRPr lang="en-BD"/>
            </a:p>
          </p:txBody>
        </p:sp>
        <p:sp>
          <p:nvSpPr>
            <p:cNvPr id="193" name="TextBox 6">
              <a:extLst>
                <a:ext uri="{FF2B5EF4-FFF2-40B4-BE49-F238E27FC236}">
                  <a16:creationId xmlns:a16="http://schemas.microsoft.com/office/drawing/2014/main" id="{715E37E0-4DF8-0ED2-F3DA-4D8A35BE36E3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52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94" name="Group 7">
            <a:extLst>
              <a:ext uri="{FF2B5EF4-FFF2-40B4-BE49-F238E27FC236}">
                <a16:creationId xmlns:a16="http://schemas.microsoft.com/office/drawing/2014/main" id="{42053900-FD47-C962-65D8-FC69C6563761}"/>
              </a:ext>
            </a:extLst>
          </p:cNvPr>
          <p:cNvGrpSpPr/>
          <p:nvPr/>
        </p:nvGrpSpPr>
        <p:grpSpPr>
          <a:xfrm>
            <a:off x="3356949" y="1922035"/>
            <a:ext cx="602545" cy="602092"/>
            <a:chOff x="0" y="0"/>
            <a:chExt cx="812800" cy="812800"/>
          </a:xfrm>
        </p:grpSpPr>
        <p:sp>
          <p:nvSpPr>
            <p:cNvPr id="195" name="Freeform 8">
              <a:extLst>
                <a:ext uri="{FF2B5EF4-FFF2-40B4-BE49-F238E27FC236}">
                  <a16:creationId xmlns:a16="http://schemas.microsoft.com/office/drawing/2014/main" id="{857039F9-1749-FFBE-7893-EFD0DD6AC5CC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16A95"/>
            </a:solidFill>
            <a:ln w="12700">
              <a:solidFill>
                <a:schemeClr val="tx2">
                  <a:lumMod val="50000"/>
                  <a:lumOff val="50000"/>
                </a:schemeClr>
              </a:solidFill>
            </a:ln>
          </p:spPr>
          <p:txBody>
            <a:bodyPr/>
            <a:lstStyle/>
            <a:p>
              <a:endParaRPr lang="en-BD"/>
            </a:p>
          </p:txBody>
        </p:sp>
        <p:sp>
          <p:nvSpPr>
            <p:cNvPr id="196" name="TextBox 9">
              <a:extLst>
                <a:ext uri="{FF2B5EF4-FFF2-40B4-BE49-F238E27FC236}">
                  <a16:creationId xmlns:a16="http://schemas.microsoft.com/office/drawing/2014/main" id="{0C3FBBAE-F16D-DF4B-8C09-D1E3168BE0E3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52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97" name="Group 10">
            <a:extLst>
              <a:ext uri="{FF2B5EF4-FFF2-40B4-BE49-F238E27FC236}">
                <a16:creationId xmlns:a16="http://schemas.microsoft.com/office/drawing/2014/main" id="{6756A2D2-EC76-8122-53B7-4F9C151BDDDA}"/>
              </a:ext>
            </a:extLst>
          </p:cNvPr>
          <p:cNvGrpSpPr/>
          <p:nvPr/>
        </p:nvGrpSpPr>
        <p:grpSpPr>
          <a:xfrm>
            <a:off x="5274565" y="1918991"/>
            <a:ext cx="602545" cy="602092"/>
            <a:chOff x="0" y="0"/>
            <a:chExt cx="812800" cy="812800"/>
          </a:xfrm>
        </p:grpSpPr>
        <p:sp>
          <p:nvSpPr>
            <p:cNvPr id="198" name="Freeform 11">
              <a:extLst>
                <a:ext uri="{FF2B5EF4-FFF2-40B4-BE49-F238E27FC236}">
                  <a16:creationId xmlns:a16="http://schemas.microsoft.com/office/drawing/2014/main" id="{C3E96AA1-A6A1-A001-2CFC-139729976895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889F"/>
            </a:solidFill>
            <a:ln w="12700">
              <a:solidFill>
                <a:schemeClr val="tx2">
                  <a:lumMod val="50000"/>
                  <a:lumOff val="50000"/>
                </a:schemeClr>
              </a:solidFill>
            </a:ln>
          </p:spPr>
          <p:txBody>
            <a:bodyPr/>
            <a:lstStyle/>
            <a:p>
              <a:endParaRPr lang="en-BD"/>
            </a:p>
          </p:txBody>
        </p:sp>
        <p:sp>
          <p:nvSpPr>
            <p:cNvPr id="199" name="TextBox 12">
              <a:extLst>
                <a:ext uri="{FF2B5EF4-FFF2-40B4-BE49-F238E27FC236}">
                  <a16:creationId xmlns:a16="http://schemas.microsoft.com/office/drawing/2014/main" id="{1BC39BF3-16AB-EB2C-9A51-5C69509C5016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52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00" name="Group 13">
            <a:extLst>
              <a:ext uri="{FF2B5EF4-FFF2-40B4-BE49-F238E27FC236}">
                <a16:creationId xmlns:a16="http://schemas.microsoft.com/office/drawing/2014/main" id="{0C91E633-1E24-79BE-1C28-51BCDACEA271}"/>
              </a:ext>
            </a:extLst>
          </p:cNvPr>
          <p:cNvGrpSpPr/>
          <p:nvPr/>
        </p:nvGrpSpPr>
        <p:grpSpPr>
          <a:xfrm>
            <a:off x="7098695" y="1918992"/>
            <a:ext cx="602545" cy="602092"/>
            <a:chOff x="0" y="0"/>
            <a:chExt cx="812800" cy="812800"/>
          </a:xfrm>
        </p:grpSpPr>
        <p:sp>
          <p:nvSpPr>
            <p:cNvPr id="201" name="Freeform 14">
              <a:extLst>
                <a:ext uri="{FF2B5EF4-FFF2-40B4-BE49-F238E27FC236}">
                  <a16:creationId xmlns:a16="http://schemas.microsoft.com/office/drawing/2014/main" id="{6A41F926-B63F-8569-7BB8-8C507A686E22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2C79D"/>
            </a:solidFill>
            <a:ln w="12700">
              <a:solidFill>
                <a:schemeClr val="tx2">
                  <a:lumMod val="50000"/>
                  <a:lumOff val="50000"/>
                </a:schemeClr>
              </a:solidFill>
            </a:ln>
          </p:spPr>
          <p:txBody>
            <a:bodyPr/>
            <a:lstStyle/>
            <a:p>
              <a:endParaRPr lang="en-BD"/>
            </a:p>
          </p:txBody>
        </p:sp>
        <p:sp>
          <p:nvSpPr>
            <p:cNvPr id="202" name="TextBox 15">
              <a:extLst>
                <a:ext uri="{FF2B5EF4-FFF2-40B4-BE49-F238E27FC236}">
                  <a16:creationId xmlns:a16="http://schemas.microsoft.com/office/drawing/2014/main" id="{EDAF25C2-A491-954C-1F97-D0A34D8D5BE2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52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03" name="Group 16">
            <a:extLst>
              <a:ext uri="{FF2B5EF4-FFF2-40B4-BE49-F238E27FC236}">
                <a16:creationId xmlns:a16="http://schemas.microsoft.com/office/drawing/2014/main" id="{397E1F5C-0AEC-9F7B-9A06-514C67F596DE}"/>
              </a:ext>
            </a:extLst>
          </p:cNvPr>
          <p:cNvGrpSpPr/>
          <p:nvPr/>
        </p:nvGrpSpPr>
        <p:grpSpPr>
          <a:xfrm>
            <a:off x="9019487" y="1879701"/>
            <a:ext cx="602545" cy="602092"/>
            <a:chOff x="0" y="0"/>
            <a:chExt cx="812800" cy="812800"/>
          </a:xfrm>
        </p:grpSpPr>
        <p:sp>
          <p:nvSpPr>
            <p:cNvPr id="204" name="Freeform 17">
              <a:extLst>
                <a:ext uri="{FF2B5EF4-FFF2-40B4-BE49-F238E27FC236}">
                  <a16:creationId xmlns:a16="http://schemas.microsoft.com/office/drawing/2014/main" id="{4D33BAD3-3CA7-4DAB-E59C-CAFDFA45DD7D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CFA70"/>
            </a:solidFill>
            <a:ln w="12700">
              <a:solidFill>
                <a:schemeClr val="tx2">
                  <a:lumMod val="50000"/>
                  <a:lumOff val="50000"/>
                </a:schemeClr>
              </a:solidFill>
            </a:ln>
          </p:spPr>
          <p:txBody>
            <a:bodyPr/>
            <a:lstStyle/>
            <a:p>
              <a:endParaRPr lang="en-BD"/>
            </a:p>
          </p:txBody>
        </p:sp>
        <p:sp>
          <p:nvSpPr>
            <p:cNvPr id="205" name="TextBox 18">
              <a:extLst>
                <a:ext uri="{FF2B5EF4-FFF2-40B4-BE49-F238E27FC236}">
                  <a16:creationId xmlns:a16="http://schemas.microsoft.com/office/drawing/2014/main" id="{5E205830-F6E9-E871-6DE8-3200C44C217E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52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06" name="Freeform 39">
            <a:extLst>
              <a:ext uri="{FF2B5EF4-FFF2-40B4-BE49-F238E27FC236}">
                <a16:creationId xmlns:a16="http://schemas.microsoft.com/office/drawing/2014/main" id="{FFA48351-DC23-9D55-A4D3-DC8F5BAC28C9}"/>
              </a:ext>
            </a:extLst>
          </p:cNvPr>
          <p:cNvSpPr/>
          <p:nvPr/>
        </p:nvSpPr>
        <p:spPr>
          <a:xfrm>
            <a:off x="1882202" y="2133324"/>
            <a:ext cx="319261" cy="319021"/>
          </a:xfrm>
          <a:custGeom>
            <a:avLst/>
            <a:gdLst/>
            <a:ahLst/>
            <a:cxnLst/>
            <a:rect l="l" t="t" r="r" b="b"/>
            <a:pathLst>
              <a:path w="476250" h="476250">
                <a:moveTo>
                  <a:pt x="0" y="0"/>
                </a:moveTo>
                <a:lnTo>
                  <a:pt x="476250" y="0"/>
                </a:lnTo>
                <a:lnTo>
                  <a:pt x="476250" y="476250"/>
                </a:lnTo>
                <a:lnTo>
                  <a:pt x="0" y="47625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BD"/>
          </a:p>
        </p:txBody>
      </p:sp>
      <p:sp>
        <p:nvSpPr>
          <p:cNvPr id="207" name="Freeform 40">
            <a:extLst>
              <a:ext uri="{FF2B5EF4-FFF2-40B4-BE49-F238E27FC236}">
                <a16:creationId xmlns:a16="http://schemas.microsoft.com/office/drawing/2014/main" id="{2BDC04DC-8227-484C-0544-FCDC682B12EF}"/>
              </a:ext>
            </a:extLst>
          </p:cNvPr>
          <p:cNvSpPr/>
          <p:nvPr/>
        </p:nvSpPr>
        <p:spPr>
          <a:xfrm>
            <a:off x="3499575" y="2076175"/>
            <a:ext cx="283852" cy="319021"/>
          </a:xfrm>
          <a:custGeom>
            <a:avLst/>
            <a:gdLst/>
            <a:ahLst/>
            <a:cxnLst/>
            <a:rect l="l" t="t" r="r" b="b"/>
            <a:pathLst>
              <a:path w="423430" h="476250">
                <a:moveTo>
                  <a:pt x="0" y="0"/>
                </a:moveTo>
                <a:lnTo>
                  <a:pt x="423429" y="0"/>
                </a:lnTo>
                <a:lnTo>
                  <a:pt x="423429" y="476250"/>
                </a:lnTo>
                <a:lnTo>
                  <a:pt x="0" y="47625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BD"/>
          </a:p>
        </p:txBody>
      </p:sp>
      <p:sp>
        <p:nvSpPr>
          <p:cNvPr id="208" name="Freeform 41">
            <a:extLst>
              <a:ext uri="{FF2B5EF4-FFF2-40B4-BE49-F238E27FC236}">
                <a16:creationId xmlns:a16="http://schemas.microsoft.com/office/drawing/2014/main" id="{9AAE08E3-BAD0-5EBB-1DD5-E87967FB0EB2}"/>
              </a:ext>
            </a:extLst>
          </p:cNvPr>
          <p:cNvSpPr/>
          <p:nvPr/>
        </p:nvSpPr>
        <p:spPr>
          <a:xfrm>
            <a:off x="5404302" y="2082656"/>
            <a:ext cx="323378" cy="319021"/>
          </a:xfrm>
          <a:custGeom>
            <a:avLst/>
            <a:gdLst/>
            <a:ahLst/>
            <a:cxnLst/>
            <a:rect l="l" t="t" r="r" b="b"/>
            <a:pathLst>
              <a:path w="482390" h="476250">
                <a:moveTo>
                  <a:pt x="0" y="0"/>
                </a:moveTo>
                <a:lnTo>
                  <a:pt x="482390" y="0"/>
                </a:lnTo>
                <a:lnTo>
                  <a:pt x="482390" y="476250"/>
                </a:lnTo>
                <a:lnTo>
                  <a:pt x="0" y="47625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BD"/>
          </a:p>
        </p:txBody>
      </p:sp>
      <p:sp>
        <p:nvSpPr>
          <p:cNvPr id="209" name="Freeform 42">
            <a:extLst>
              <a:ext uri="{FF2B5EF4-FFF2-40B4-BE49-F238E27FC236}">
                <a16:creationId xmlns:a16="http://schemas.microsoft.com/office/drawing/2014/main" id="{1C9F52E6-6E5F-5366-741D-53BDAC1A758D}"/>
              </a:ext>
            </a:extLst>
          </p:cNvPr>
          <p:cNvSpPr/>
          <p:nvPr/>
        </p:nvSpPr>
        <p:spPr>
          <a:xfrm>
            <a:off x="7260704" y="2092182"/>
            <a:ext cx="254829" cy="319021"/>
          </a:xfrm>
          <a:custGeom>
            <a:avLst/>
            <a:gdLst/>
            <a:ahLst/>
            <a:cxnLst/>
            <a:rect l="l" t="t" r="r" b="b"/>
            <a:pathLst>
              <a:path w="380134" h="476250">
                <a:moveTo>
                  <a:pt x="0" y="0"/>
                </a:moveTo>
                <a:lnTo>
                  <a:pt x="380134" y="0"/>
                </a:lnTo>
                <a:lnTo>
                  <a:pt x="380134" y="476250"/>
                </a:lnTo>
                <a:lnTo>
                  <a:pt x="0" y="47625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BD"/>
          </a:p>
        </p:txBody>
      </p:sp>
      <p:sp>
        <p:nvSpPr>
          <p:cNvPr id="210" name="Freeform 43">
            <a:extLst>
              <a:ext uri="{FF2B5EF4-FFF2-40B4-BE49-F238E27FC236}">
                <a16:creationId xmlns:a16="http://schemas.microsoft.com/office/drawing/2014/main" id="{920E1E20-E54F-CDA9-BEC3-DE7BA46AB554}"/>
              </a:ext>
            </a:extLst>
          </p:cNvPr>
          <p:cNvSpPr/>
          <p:nvPr/>
        </p:nvSpPr>
        <p:spPr>
          <a:xfrm>
            <a:off x="9175405" y="2090991"/>
            <a:ext cx="327600" cy="319021"/>
          </a:xfrm>
          <a:custGeom>
            <a:avLst/>
            <a:gdLst/>
            <a:ahLst/>
            <a:cxnLst/>
            <a:rect l="l" t="t" r="r" b="b"/>
            <a:pathLst>
              <a:path w="488689" h="476250">
                <a:moveTo>
                  <a:pt x="0" y="0"/>
                </a:moveTo>
                <a:lnTo>
                  <a:pt x="488690" y="0"/>
                </a:lnTo>
                <a:lnTo>
                  <a:pt x="488690" y="476250"/>
                </a:lnTo>
                <a:lnTo>
                  <a:pt x="0" y="47625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BD"/>
          </a:p>
        </p:txBody>
      </p:sp>
      <p:sp>
        <p:nvSpPr>
          <p:cNvPr id="218" name="TextBox 15">
            <a:extLst>
              <a:ext uri="{FF2B5EF4-FFF2-40B4-BE49-F238E27FC236}">
                <a16:creationId xmlns:a16="http://schemas.microsoft.com/office/drawing/2014/main" id="{E7CBA246-D1B0-487F-5816-AC45E45A54B6}"/>
              </a:ext>
            </a:extLst>
          </p:cNvPr>
          <p:cNvSpPr txBox="1"/>
          <p:nvPr/>
        </p:nvSpPr>
        <p:spPr>
          <a:xfrm>
            <a:off x="10816868" y="2021510"/>
            <a:ext cx="548456" cy="524478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marL="0" lvl="0" indent="0" algn="ctr">
              <a:lnSpc>
                <a:spcPts val="2520"/>
              </a:lnSpc>
              <a:spcBef>
                <a:spcPct val="0"/>
              </a:spcBef>
            </a:pPr>
            <a:endParaRPr/>
          </a:p>
        </p:txBody>
      </p:sp>
      <p:grpSp>
        <p:nvGrpSpPr>
          <p:cNvPr id="219" name="Group 16">
            <a:extLst>
              <a:ext uri="{FF2B5EF4-FFF2-40B4-BE49-F238E27FC236}">
                <a16:creationId xmlns:a16="http://schemas.microsoft.com/office/drawing/2014/main" id="{5FB564F9-5216-25CD-0C22-5E990AB1F1BC}"/>
              </a:ext>
            </a:extLst>
          </p:cNvPr>
          <p:cNvGrpSpPr/>
          <p:nvPr/>
        </p:nvGrpSpPr>
        <p:grpSpPr>
          <a:xfrm>
            <a:off x="10749925" y="1887704"/>
            <a:ext cx="602545" cy="602092"/>
            <a:chOff x="0" y="0"/>
            <a:chExt cx="812800" cy="812800"/>
          </a:xfrm>
        </p:grpSpPr>
        <p:sp>
          <p:nvSpPr>
            <p:cNvPr id="220" name="Freeform 17">
              <a:extLst>
                <a:ext uri="{FF2B5EF4-FFF2-40B4-BE49-F238E27FC236}">
                  <a16:creationId xmlns:a16="http://schemas.microsoft.com/office/drawing/2014/main" id="{152E51B7-8074-32C7-FADE-B935CFC7A271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0">
              <a:solidFill>
                <a:schemeClr val="tx2">
                  <a:lumMod val="50000"/>
                  <a:lumOff val="50000"/>
                </a:schemeClr>
              </a:solidFill>
            </a:ln>
          </p:spPr>
          <p:txBody>
            <a:bodyPr/>
            <a:lstStyle/>
            <a:p>
              <a:endParaRPr lang="en-BD"/>
            </a:p>
          </p:txBody>
        </p:sp>
        <p:sp>
          <p:nvSpPr>
            <p:cNvPr id="221" name="TextBox 18">
              <a:extLst>
                <a:ext uri="{FF2B5EF4-FFF2-40B4-BE49-F238E27FC236}">
                  <a16:creationId xmlns:a16="http://schemas.microsoft.com/office/drawing/2014/main" id="{2E2DDE2F-0E60-CBD5-65BC-9669BE7EFE9D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52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24" name="Freeform 49">
            <a:extLst>
              <a:ext uri="{FF2B5EF4-FFF2-40B4-BE49-F238E27FC236}">
                <a16:creationId xmlns:a16="http://schemas.microsoft.com/office/drawing/2014/main" id="{9439D551-FE5D-7559-A61B-9F71EFA2497E}"/>
              </a:ext>
            </a:extLst>
          </p:cNvPr>
          <p:cNvSpPr/>
          <p:nvPr/>
        </p:nvSpPr>
        <p:spPr>
          <a:xfrm>
            <a:off x="10899486" y="2080573"/>
            <a:ext cx="310444" cy="334560"/>
          </a:xfrm>
          <a:custGeom>
            <a:avLst/>
            <a:gdLst/>
            <a:ahLst/>
            <a:cxnLst/>
            <a:rect l="l" t="t" r="r" b="b"/>
            <a:pathLst>
              <a:path w="685444" h="666750">
                <a:moveTo>
                  <a:pt x="0" y="0"/>
                </a:moveTo>
                <a:lnTo>
                  <a:pt x="685444" y="0"/>
                </a:lnTo>
                <a:lnTo>
                  <a:pt x="685444" y="666750"/>
                </a:lnTo>
                <a:lnTo>
                  <a:pt x="0" y="66675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BD"/>
          </a:p>
        </p:txBody>
      </p:sp>
      <p:sp>
        <p:nvSpPr>
          <p:cNvPr id="225" name="Rounded Rectangle 224">
            <a:extLst>
              <a:ext uri="{FF2B5EF4-FFF2-40B4-BE49-F238E27FC236}">
                <a16:creationId xmlns:a16="http://schemas.microsoft.com/office/drawing/2014/main" id="{0490D32E-D84B-82F1-344D-F534B2F5207D}"/>
              </a:ext>
            </a:extLst>
          </p:cNvPr>
          <p:cNvSpPr/>
          <p:nvPr/>
        </p:nvSpPr>
        <p:spPr>
          <a:xfrm>
            <a:off x="1228725" y="2634191"/>
            <a:ext cx="1444977" cy="645937"/>
          </a:xfrm>
          <a:prstGeom prst="roundRect">
            <a:avLst/>
          </a:prstGeom>
          <a:gradFill>
            <a:gsLst>
              <a:gs pos="74000">
                <a:schemeClr val="accent1">
                  <a:lumMod val="40000"/>
                  <a:lumOff val="60000"/>
                </a:schemeClr>
              </a:gs>
              <a:gs pos="100000">
                <a:schemeClr val="dk1">
                  <a:tint val="84000"/>
                </a:schemeClr>
              </a:gs>
            </a:gsLst>
          </a:gradFill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BD" altLang="en-BD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Core Challenge</a:t>
            </a:r>
            <a:endParaRPr kumimoji="0" lang="en-BD" altLang="en-BD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227" name="Rounded Rectangle 226">
            <a:extLst>
              <a:ext uri="{FF2B5EF4-FFF2-40B4-BE49-F238E27FC236}">
                <a16:creationId xmlns:a16="http://schemas.microsoft.com/office/drawing/2014/main" id="{D7DA547D-D42C-9C40-B58C-A962B6C43271}"/>
              </a:ext>
            </a:extLst>
          </p:cNvPr>
          <p:cNvSpPr/>
          <p:nvPr/>
        </p:nvSpPr>
        <p:spPr>
          <a:xfrm>
            <a:off x="10309578" y="2594681"/>
            <a:ext cx="1444977" cy="645937"/>
          </a:xfrm>
          <a:prstGeom prst="roundRect">
            <a:avLst/>
          </a:prstGeom>
          <a:gradFill>
            <a:gsLst>
              <a:gs pos="74000">
                <a:schemeClr val="accent1">
                  <a:lumMod val="40000"/>
                  <a:lumOff val="60000"/>
                </a:schemeClr>
              </a:gs>
              <a:gs pos="100000">
                <a:schemeClr val="dk1">
                  <a:tint val="84000"/>
                </a:schemeClr>
              </a:gs>
            </a:gsLst>
          </a:gradFill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BD" altLang="en-BD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Real-World Impact</a:t>
            </a:r>
            <a:endParaRPr lang="en-BD" altLang="en-BD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8" name="Rounded Rectangle 227">
            <a:extLst>
              <a:ext uri="{FF2B5EF4-FFF2-40B4-BE49-F238E27FC236}">
                <a16:creationId xmlns:a16="http://schemas.microsoft.com/office/drawing/2014/main" id="{E6D39A2C-4FB4-1178-88E0-89E85B3E5BF5}"/>
              </a:ext>
            </a:extLst>
          </p:cNvPr>
          <p:cNvSpPr/>
          <p:nvPr/>
        </p:nvSpPr>
        <p:spPr>
          <a:xfrm>
            <a:off x="2955925" y="2634191"/>
            <a:ext cx="1444977" cy="645937"/>
          </a:xfrm>
          <a:prstGeom prst="roundRect">
            <a:avLst/>
          </a:prstGeom>
          <a:gradFill>
            <a:gsLst>
              <a:gs pos="74000">
                <a:schemeClr val="accent1">
                  <a:lumMod val="40000"/>
                  <a:lumOff val="60000"/>
                </a:schemeClr>
              </a:gs>
              <a:gs pos="100000">
                <a:schemeClr val="dk1">
                  <a:tint val="84000"/>
                </a:schemeClr>
              </a:gs>
            </a:gsLst>
          </a:gradFill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BD" altLang="en-BD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Scarcity</a:t>
            </a:r>
            <a:endParaRPr lang="en-BD" altLang="en-BD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9" name="Rounded Rectangle 228">
            <a:extLst>
              <a:ext uri="{FF2B5EF4-FFF2-40B4-BE49-F238E27FC236}">
                <a16:creationId xmlns:a16="http://schemas.microsoft.com/office/drawing/2014/main" id="{01B3875C-8DA7-EFF4-6DD9-154F9A743DFF}"/>
              </a:ext>
            </a:extLst>
          </p:cNvPr>
          <p:cNvSpPr/>
          <p:nvPr/>
        </p:nvSpPr>
        <p:spPr>
          <a:xfrm>
            <a:off x="4724400" y="2622902"/>
            <a:ext cx="1619250" cy="645937"/>
          </a:xfrm>
          <a:prstGeom prst="roundRect">
            <a:avLst/>
          </a:prstGeom>
          <a:gradFill>
            <a:gsLst>
              <a:gs pos="74000">
                <a:schemeClr val="accent1">
                  <a:lumMod val="40000"/>
                  <a:lumOff val="60000"/>
                </a:schemeClr>
              </a:gs>
              <a:gs pos="100000">
                <a:schemeClr val="dk1">
                  <a:tint val="84000"/>
                </a:schemeClr>
              </a:gs>
            </a:gsLst>
          </a:gradFill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BD" altLang="en-BD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Interpretability Gap</a:t>
            </a:r>
            <a:endParaRPr lang="en-BD" altLang="en-BD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0" name="Rounded Rectangle 229">
            <a:extLst>
              <a:ext uri="{FF2B5EF4-FFF2-40B4-BE49-F238E27FC236}">
                <a16:creationId xmlns:a16="http://schemas.microsoft.com/office/drawing/2014/main" id="{C8691ADC-8672-11BE-2DAA-449FE79AFCFB}"/>
              </a:ext>
            </a:extLst>
          </p:cNvPr>
          <p:cNvSpPr/>
          <p:nvPr/>
        </p:nvSpPr>
        <p:spPr>
          <a:xfrm>
            <a:off x="6632928" y="2611613"/>
            <a:ext cx="1524000" cy="645937"/>
          </a:xfrm>
          <a:prstGeom prst="roundRect">
            <a:avLst/>
          </a:prstGeom>
          <a:gradFill>
            <a:gsLst>
              <a:gs pos="74000">
                <a:schemeClr val="accent1">
                  <a:lumMod val="40000"/>
                  <a:lumOff val="60000"/>
                </a:schemeClr>
              </a:gs>
              <a:gs pos="100000">
                <a:schemeClr val="dk1">
                  <a:tint val="84000"/>
                </a:schemeClr>
              </a:gs>
            </a:gsLst>
          </a:gradFill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BD" altLang="en-BD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Formulation</a:t>
            </a:r>
            <a:endParaRPr lang="en-BD" altLang="en-BD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1" name="Rounded Rectangle 230">
            <a:extLst>
              <a:ext uri="{FF2B5EF4-FFF2-40B4-BE49-F238E27FC236}">
                <a16:creationId xmlns:a16="http://schemas.microsoft.com/office/drawing/2014/main" id="{2BC4D2FE-01F5-F4B6-EA57-B669E6CAE4C1}"/>
              </a:ext>
            </a:extLst>
          </p:cNvPr>
          <p:cNvSpPr/>
          <p:nvPr/>
        </p:nvSpPr>
        <p:spPr>
          <a:xfrm>
            <a:off x="8532636" y="2589035"/>
            <a:ext cx="1444977" cy="645937"/>
          </a:xfrm>
          <a:prstGeom prst="roundRect">
            <a:avLst/>
          </a:prstGeom>
          <a:gradFill>
            <a:gsLst>
              <a:gs pos="74000">
                <a:schemeClr val="accent1">
                  <a:lumMod val="40000"/>
                  <a:lumOff val="60000"/>
                </a:schemeClr>
              </a:gs>
              <a:gs pos="100000">
                <a:schemeClr val="dk1">
                  <a:tint val="84000"/>
                </a:schemeClr>
              </a:gs>
            </a:gsLst>
          </a:gradFill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BD" altLang="en-BD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Objectives</a:t>
            </a:r>
            <a:endParaRPr lang="en-BD" altLang="en-BD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6" name="Freeform 8">
            <a:extLst>
              <a:ext uri="{FF2B5EF4-FFF2-40B4-BE49-F238E27FC236}">
                <a16:creationId xmlns:a16="http://schemas.microsoft.com/office/drawing/2014/main" id="{1BF9D581-6663-E82D-7D7C-D64DAE42EDB8}"/>
              </a:ext>
            </a:extLst>
          </p:cNvPr>
          <p:cNvSpPr/>
          <p:nvPr/>
        </p:nvSpPr>
        <p:spPr>
          <a:xfrm>
            <a:off x="1204032" y="3539380"/>
            <a:ext cx="1482018" cy="1537445"/>
          </a:xfrm>
          <a:custGeom>
            <a:avLst/>
            <a:gdLst/>
            <a:ahLst/>
            <a:cxnLst/>
            <a:rect l="l" t="t" r="r" b="b"/>
            <a:pathLst>
              <a:path w="764074" h="800638">
                <a:moveTo>
                  <a:pt x="53372" y="0"/>
                </a:moveTo>
                <a:lnTo>
                  <a:pt x="710701" y="0"/>
                </a:lnTo>
                <a:cubicBezTo>
                  <a:pt x="724857" y="0"/>
                  <a:pt x="738432" y="5623"/>
                  <a:pt x="748441" y="15632"/>
                </a:cubicBezTo>
                <a:cubicBezTo>
                  <a:pt x="758451" y="25642"/>
                  <a:pt x="764074" y="39217"/>
                  <a:pt x="764074" y="53372"/>
                </a:cubicBezTo>
                <a:lnTo>
                  <a:pt x="764074" y="747265"/>
                </a:lnTo>
                <a:cubicBezTo>
                  <a:pt x="764074" y="776742"/>
                  <a:pt x="740178" y="800638"/>
                  <a:pt x="710701" y="800638"/>
                </a:cubicBezTo>
                <a:lnTo>
                  <a:pt x="53372" y="800638"/>
                </a:lnTo>
                <a:cubicBezTo>
                  <a:pt x="23896" y="800638"/>
                  <a:pt x="0" y="776742"/>
                  <a:pt x="0" y="747265"/>
                </a:cubicBezTo>
                <a:lnTo>
                  <a:pt x="0" y="53372"/>
                </a:lnTo>
                <a:cubicBezTo>
                  <a:pt x="0" y="23896"/>
                  <a:pt x="23896" y="0"/>
                  <a:pt x="53372" y="0"/>
                </a:cubicBezTo>
                <a:close/>
              </a:path>
            </a:pathLst>
          </a:custGeom>
          <a:noFill/>
          <a:ln w="25400">
            <a:solidFill>
              <a:schemeClr val="accent1"/>
            </a:solidFill>
          </a:ln>
        </p:spPr>
        <p:txBody>
          <a:bodyPr anchor="ctr"/>
          <a:lstStyle/>
          <a:p>
            <a:pPr algn="just" defTabSz="914400"/>
            <a:r>
              <a:rPr kumimoji="0" lang="en-BD" altLang="en-BD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Classifying 17 brain tumor types from MRIs amid heterogeneity, overlapping tumors, and rare subtypes leading to class imbalance.</a:t>
            </a:r>
            <a:endParaRPr kumimoji="0" lang="en-BD" sz="11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287" name="Freeform 8">
            <a:extLst>
              <a:ext uri="{FF2B5EF4-FFF2-40B4-BE49-F238E27FC236}">
                <a16:creationId xmlns:a16="http://schemas.microsoft.com/office/drawing/2014/main" id="{2E114961-81DD-B42F-65AA-9627CEBD106E}"/>
              </a:ext>
            </a:extLst>
          </p:cNvPr>
          <p:cNvSpPr/>
          <p:nvPr/>
        </p:nvSpPr>
        <p:spPr>
          <a:xfrm>
            <a:off x="3004257" y="3539380"/>
            <a:ext cx="1348668" cy="1537445"/>
          </a:xfrm>
          <a:custGeom>
            <a:avLst/>
            <a:gdLst/>
            <a:ahLst/>
            <a:cxnLst/>
            <a:rect l="l" t="t" r="r" b="b"/>
            <a:pathLst>
              <a:path w="764074" h="800638">
                <a:moveTo>
                  <a:pt x="53372" y="0"/>
                </a:moveTo>
                <a:lnTo>
                  <a:pt x="710701" y="0"/>
                </a:lnTo>
                <a:cubicBezTo>
                  <a:pt x="724857" y="0"/>
                  <a:pt x="738432" y="5623"/>
                  <a:pt x="748441" y="15632"/>
                </a:cubicBezTo>
                <a:cubicBezTo>
                  <a:pt x="758451" y="25642"/>
                  <a:pt x="764074" y="39217"/>
                  <a:pt x="764074" y="53372"/>
                </a:cubicBezTo>
                <a:lnTo>
                  <a:pt x="764074" y="747265"/>
                </a:lnTo>
                <a:cubicBezTo>
                  <a:pt x="764074" y="776742"/>
                  <a:pt x="740178" y="800638"/>
                  <a:pt x="710701" y="800638"/>
                </a:cubicBezTo>
                <a:lnTo>
                  <a:pt x="53372" y="800638"/>
                </a:lnTo>
                <a:cubicBezTo>
                  <a:pt x="23896" y="800638"/>
                  <a:pt x="0" y="776742"/>
                  <a:pt x="0" y="747265"/>
                </a:cubicBezTo>
                <a:lnTo>
                  <a:pt x="0" y="53372"/>
                </a:lnTo>
                <a:cubicBezTo>
                  <a:pt x="0" y="23896"/>
                  <a:pt x="23896" y="0"/>
                  <a:pt x="53372" y="0"/>
                </a:cubicBezTo>
                <a:close/>
              </a:path>
            </a:pathLst>
          </a:custGeom>
          <a:noFill/>
          <a:ln w="25400">
            <a:solidFill>
              <a:schemeClr val="accent1"/>
            </a:solidFill>
          </a:ln>
        </p:spPr>
        <p:txBody>
          <a:bodyPr anchor="ctr"/>
          <a:lstStyle/>
          <a:p>
            <a:pPr algn="just" defTabSz="914400"/>
            <a:r>
              <a:rPr lang="en-BD" altLang="en-BD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Supervised Deep Learning needs large annotated datasets, but medical labeling is expensive and time-consuming.</a:t>
            </a:r>
            <a:endParaRPr kumimoji="0" lang="en-BD" sz="11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288" name="Freeform 8">
            <a:extLst>
              <a:ext uri="{FF2B5EF4-FFF2-40B4-BE49-F238E27FC236}">
                <a16:creationId xmlns:a16="http://schemas.microsoft.com/office/drawing/2014/main" id="{E4CA316E-E629-A5DA-7C09-705871A779F7}"/>
              </a:ext>
            </a:extLst>
          </p:cNvPr>
          <p:cNvSpPr/>
          <p:nvPr/>
        </p:nvSpPr>
        <p:spPr>
          <a:xfrm>
            <a:off x="4871157" y="3539380"/>
            <a:ext cx="1339143" cy="1537445"/>
          </a:xfrm>
          <a:custGeom>
            <a:avLst/>
            <a:gdLst/>
            <a:ahLst/>
            <a:cxnLst/>
            <a:rect l="l" t="t" r="r" b="b"/>
            <a:pathLst>
              <a:path w="764074" h="800638">
                <a:moveTo>
                  <a:pt x="53372" y="0"/>
                </a:moveTo>
                <a:lnTo>
                  <a:pt x="710701" y="0"/>
                </a:lnTo>
                <a:cubicBezTo>
                  <a:pt x="724857" y="0"/>
                  <a:pt x="738432" y="5623"/>
                  <a:pt x="748441" y="15632"/>
                </a:cubicBezTo>
                <a:cubicBezTo>
                  <a:pt x="758451" y="25642"/>
                  <a:pt x="764074" y="39217"/>
                  <a:pt x="764074" y="53372"/>
                </a:cubicBezTo>
                <a:lnTo>
                  <a:pt x="764074" y="747265"/>
                </a:lnTo>
                <a:cubicBezTo>
                  <a:pt x="764074" y="776742"/>
                  <a:pt x="740178" y="800638"/>
                  <a:pt x="710701" y="800638"/>
                </a:cubicBezTo>
                <a:lnTo>
                  <a:pt x="53372" y="800638"/>
                </a:lnTo>
                <a:cubicBezTo>
                  <a:pt x="23896" y="800638"/>
                  <a:pt x="0" y="776742"/>
                  <a:pt x="0" y="747265"/>
                </a:cubicBezTo>
                <a:lnTo>
                  <a:pt x="0" y="53372"/>
                </a:lnTo>
                <a:cubicBezTo>
                  <a:pt x="0" y="23896"/>
                  <a:pt x="23896" y="0"/>
                  <a:pt x="53372" y="0"/>
                </a:cubicBezTo>
                <a:close/>
              </a:path>
            </a:pathLst>
          </a:custGeom>
          <a:noFill/>
          <a:ln w="25400">
            <a:solidFill>
              <a:schemeClr val="accent1"/>
            </a:solidFill>
          </a:ln>
        </p:spPr>
        <p:txBody>
          <a:bodyPr anchor="ctr"/>
          <a:lstStyle/>
          <a:p>
            <a:pPr algn="just" defTabSz="914400"/>
            <a:r>
              <a:rPr lang="en-BD" altLang="en-BD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Black-box models hinder clinical adoption; need visual insights into decisions.</a:t>
            </a:r>
            <a:endParaRPr kumimoji="0" lang="en-BD" sz="11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289" name="Freeform 8">
            <a:extLst>
              <a:ext uri="{FF2B5EF4-FFF2-40B4-BE49-F238E27FC236}">
                <a16:creationId xmlns:a16="http://schemas.microsoft.com/office/drawing/2014/main" id="{0854D35D-0269-7D95-1B8A-B2D75F1D4185}"/>
              </a:ext>
            </a:extLst>
          </p:cNvPr>
          <p:cNvSpPr/>
          <p:nvPr/>
        </p:nvSpPr>
        <p:spPr>
          <a:xfrm>
            <a:off x="6547556" y="3539380"/>
            <a:ext cx="1653469" cy="1537445"/>
          </a:xfrm>
          <a:custGeom>
            <a:avLst/>
            <a:gdLst/>
            <a:ahLst/>
            <a:cxnLst/>
            <a:rect l="l" t="t" r="r" b="b"/>
            <a:pathLst>
              <a:path w="764074" h="800638">
                <a:moveTo>
                  <a:pt x="53372" y="0"/>
                </a:moveTo>
                <a:lnTo>
                  <a:pt x="710701" y="0"/>
                </a:lnTo>
                <a:cubicBezTo>
                  <a:pt x="724857" y="0"/>
                  <a:pt x="738432" y="5623"/>
                  <a:pt x="748441" y="15632"/>
                </a:cubicBezTo>
                <a:cubicBezTo>
                  <a:pt x="758451" y="25642"/>
                  <a:pt x="764074" y="39217"/>
                  <a:pt x="764074" y="53372"/>
                </a:cubicBezTo>
                <a:lnTo>
                  <a:pt x="764074" y="747265"/>
                </a:lnTo>
                <a:cubicBezTo>
                  <a:pt x="764074" y="776742"/>
                  <a:pt x="740178" y="800638"/>
                  <a:pt x="710701" y="800638"/>
                </a:cubicBezTo>
                <a:lnTo>
                  <a:pt x="53372" y="800638"/>
                </a:lnTo>
                <a:cubicBezTo>
                  <a:pt x="23896" y="800638"/>
                  <a:pt x="0" y="776742"/>
                  <a:pt x="0" y="747265"/>
                </a:cubicBezTo>
                <a:lnTo>
                  <a:pt x="0" y="53372"/>
                </a:lnTo>
                <a:cubicBezTo>
                  <a:pt x="0" y="23896"/>
                  <a:pt x="23896" y="0"/>
                  <a:pt x="53372" y="0"/>
                </a:cubicBezTo>
                <a:close/>
              </a:path>
            </a:pathLst>
          </a:custGeom>
          <a:noFill/>
          <a:ln w="25400">
            <a:solidFill>
              <a:schemeClr val="accent1"/>
            </a:solidFill>
          </a:ln>
        </p:spPr>
        <p:txBody>
          <a:bodyPr anchor="ctr"/>
          <a:lstStyle/>
          <a:p>
            <a:pPr algn="just" defTabSz="914400"/>
            <a:r>
              <a:rPr lang="en-BD" altLang="en-BD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Given unlabeled MRI dataset, learn representations via SSL pretext tasks to maximize downstream classification accuracy for labels y ∈ {1..17}.</a:t>
            </a:r>
            <a:endParaRPr kumimoji="0" lang="en-BD" sz="11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290" name="Freeform 8">
            <a:extLst>
              <a:ext uri="{FF2B5EF4-FFF2-40B4-BE49-F238E27FC236}">
                <a16:creationId xmlns:a16="http://schemas.microsoft.com/office/drawing/2014/main" id="{773C5AF7-3D05-AD56-FF77-92EDD7F4CCCB}"/>
              </a:ext>
            </a:extLst>
          </p:cNvPr>
          <p:cNvSpPr/>
          <p:nvPr/>
        </p:nvSpPr>
        <p:spPr>
          <a:xfrm>
            <a:off x="8509707" y="3548905"/>
            <a:ext cx="1501068" cy="1537445"/>
          </a:xfrm>
          <a:custGeom>
            <a:avLst/>
            <a:gdLst/>
            <a:ahLst/>
            <a:cxnLst/>
            <a:rect l="l" t="t" r="r" b="b"/>
            <a:pathLst>
              <a:path w="764074" h="800638">
                <a:moveTo>
                  <a:pt x="53372" y="0"/>
                </a:moveTo>
                <a:lnTo>
                  <a:pt x="710701" y="0"/>
                </a:lnTo>
                <a:cubicBezTo>
                  <a:pt x="724857" y="0"/>
                  <a:pt x="738432" y="5623"/>
                  <a:pt x="748441" y="15632"/>
                </a:cubicBezTo>
                <a:cubicBezTo>
                  <a:pt x="758451" y="25642"/>
                  <a:pt x="764074" y="39217"/>
                  <a:pt x="764074" y="53372"/>
                </a:cubicBezTo>
                <a:lnTo>
                  <a:pt x="764074" y="747265"/>
                </a:lnTo>
                <a:cubicBezTo>
                  <a:pt x="764074" y="776742"/>
                  <a:pt x="740178" y="800638"/>
                  <a:pt x="710701" y="800638"/>
                </a:cubicBezTo>
                <a:lnTo>
                  <a:pt x="53372" y="800638"/>
                </a:lnTo>
                <a:cubicBezTo>
                  <a:pt x="23896" y="800638"/>
                  <a:pt x="0" y="776742"/>
                  <a:pt x="0" y="747265"/>
                </a:cubicBezTo>
                <a:lnTo>
                  <a:pt x="0" y="53372"/>
                </a:lnTo>
                <a:cubicBezTo>
                  <a:pt x="0" y="23896"/>
                  <a:pt x="23896" y="0"/>
                  <a:pt x="53372" y="0"/>
                </a:cubicBezTo>
                <a:close/>
              </a:path>
            </a:pathLst>
          </a:custGeom>
          <a:noFill/>
          <a:ln w="25400">
            <a:solidFill>
              <a:schemeClr val="accent1"/>
            </a:solidFill>
          </a:ln>
        </p:spPr>
        <p:txBody>
          <a:bodyPr/>
          <a:lstStyle/>
          <a:p>
            <a:pPr lvl="0" algn="just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BD" altLang="en-BD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Improve feature learning without labels; outperform supervised baselines when labels are limited; enhance explainability.</a:t>
            </a:r>
          </a:p>
        </p:txBody>
      </p:sp>
      <p:sp>
        <p:nvSpPr>
          <p:cNvPr id="291" name="Freeform 8">
            <a:extLst>
              <a:ext uri="{FF2B5EF4-FFF2-40B4-BE49-F238E27FC236}">
                <a16:creationId xmlns:a16="http://schemas.microsoft.com/office/drawing/2014/main" id="{CE5BA605-1060-1B8E-94B4-D936556C25D4}"/>
              </a:ext>
            </a:extLst>
          </p:cNvPr>
          <p:cNvSpPr/>
          <p:nvPr/>
        </p:nvSpPr>
        <p:spPr>
          <a:xfrm>
            <a:off x="10328982" y="3539380"/>
            <a:ext cx="1443918" cy="1537445"/>
          </a:xfrm>
          <a:custGeom>
            <a:avLst/>
            <a:gdLst/>
            <a:ahLst/>
            <a:cxnLst/>
            <a:rect l="l" t="t" r="r" b="b"/>
            <a:pathLst>
              <a:path w="764074" h="800638">
                <a:moveTo>
                  <a:pt x="53372" y="0"/>
                </a:moveTo>
                <a:lnTo>
                  <a:pt x="710701" y="0"/>
                </a:lnTo>
                <a:cubicBezTo>
                  <a:pt x="724857" y="0"/>
                  <a:pt x="738432" y="5623"/>
                  <a:pt x="748441" y="15632"/>
                </a:cubicBezTo>
                <a:cubicBezTo>
                  <a:pt x="758451" y="25642"/>
                  <a:pt x="764074" y="39217"/>
                  <a:pt x="764074" y="53372"/>
                </a:cubicBezTo>
                <a:lnTo>
                  <a:pt x="764074" y="747265"/>
                </a:lnTo>
                <a:cubicBezTo>
                  <a:pt x="764074" y="776742"/>
                  <a:pt x="740178" y="800638"/>
                  <a:pt x="710701" y="800638"/>
                </a:cubicBezTo>
                <a:lnTo>
                  <a:pt x="53372" y="800638"/>
                </a:lnTo>
                <a:cubicBezTo>
                  <a:pt x="23896" y="800638"/>
                  <a:pt x="0" y="776742"/>
                  <a:pt x="0" y="747265"/>
                </a:cubicBezTo>
                <a:lnTo>
                  <a:pt x="0" y="53372"/>
                </a:lnTo>
                <a:cubicBezTo>
                  <a:pt x="0" y="23896"/>
                  <a:pt x="23896" y="0"/>
                  <a:pt x="53372" y="0"/>
                </a:cubicBezTo>
                <a:close/>
              </a:path>
            </a:pathLst>
          </a:custGeom>
          <a:noFill/>
          <a:ln w="25400">
            <a:solidFill>
              <a:schemeClr val="accent1"/>
            </a:solidFill>
          </a:ln>
        </p:spPr>
        <p:txBody>
          <a:bodyPr anchor="ctr"/>
          <a:lstStyle/>
          <a:p>
            <a:pPr algn="just" defTabSz="914400"/>
            <a:r>
              <a:rPr lang="en-BD" altLang="en-BD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Addresses rising tumor incidence; supports early diagnosis for better survival rates.</a:t>
            </a:r>
            <a:endParaRPr kumimoji="0" lang="en-BD" sz="11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</a:endParaRPr>
          </a:p>
        </p:txBody>
      </p:sp>
      <p:grpSp>
        <p:nvGrpSpPr>
          <p:cNvPr id="6" name="Group 8">
            <a:extLst>
              <a:ext uri="{FF2B5EF4-FFF2-40B4-BE49-F238E27FC236}">
                <a16:creationId xmlns:a16="http://schemas.microsoft.com/office/drawing/2014/main" id="{4E37D86B-5401-5AB5-8E3A-7B69A1A67AB1}"/>
              </a:ext>
            </a:extLst>
          </p:cNvPr>
          <p:cNvGrpSpPr/>
          <p:nvPr/>
        </p:nvGrpSpPr>
        <p:grpSpPr>
          <a:xfrm>
            <a:off x="9962866" y="6206228"/>
            <a:ext cx="1501254" cy="384215"/>
            <a:chOff x="0" y="0"/>
            <a:chExt cx="2647365" cy="406400"/>
          </a:xfrm>
        </p:grpSpPr>
        <p:sp>
          <p:nvSpPr>
            <p:cNvPr id="12" name="Freeform 9">
              <a:extLst>
                <a:ext uri="{FF2B5EF4-FFF2-40B4-BE49-F238E27FC236}">
                  <a16:creationId xmlns:a16="http://schemas.microsoft.com/office/drawing/2014/main" id="{6E03681A-8ADC-F177-6494-86410AB81112}"/>
                </a:ext>
              </a:extLst>
            </p:cNvPr>
            <p:cNvSpPr/>
            <p:nvPr/>
          </p:nvSpPr>
          <p:spPr>
            <a:xfrm>
              <a:off x="0" y="0"/>
              <a:ext cx="2647365" cy="406400"/>
            </a:xfrm>
            <a:custGeom>
              <a:avLst/>
              <a:gdLst/>
              <a:ahLst/>
              <a:cxnLst/>
              <a:rect l="l" t="t" r="r" b="b"/>
              <a:pathLst>
                <a:path w="2647365" h="406400">
                  <a:moveTo>
                    <a:pt x="2444165" y="0"/>
                  </a:moveTo>
                  <a:cubicBezTo>
                    <a:pt x="2556389" y="0"/>
                    <a:pt x="2647365" y="90976"/>
                    <a:pt x="2647365" y="203200"/>
                  </a:cubicBezTo>
                  <a:cubicBezTo>
                    <a:pt x="2647365" y="315424"/>
                    <a:pt x="2556389" y="406400"/>
                    <a:pt x="2444165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38100" cap="sq">
              <a:solidFill>
                <a:schemeClr val="accent1"/>
              </a:solidFill>
              <a:prstDash val="solid"/>
              <a:miter/>
            </a:ln>
          </p:spPr>
          <p:txBody>
            <a:bodyPr/>
            <a:lstStyle/>
            <a:p>
              <a:endParaRPr lang="en-BD" dirty="0"/>
            </a:p>
          </p:txBody>
        </p:sp>
        <p:sp>
          <p:nvSpPr>
            <p:cNvPr id="13" name="TextBox 10">
              <a:extLst>
                <a:ext uri="{FF2B5EF4-FFF2-40B4-BE49-F238E27FC236}">
                  <a16:creationId xmlns:a16="http://schemas.microsoft.com/office/drawing/2014/main" id="{8BEC3A7C-7535-473D-B562-6103173189FC}"/>
                </a:ext>
              </a:extLst>
            </p:cNvPr>
            <p:cNvSpPr txBox="1"/>
            <p:nvPr/>
          </p:nvSpPr>
          <p:spPr>
            <a:xfrm>
              <a:off x="0" y="-47625"/>
              <a:ext cx="2647365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TextBox 26">
            <a:extLst>
              <a:ext uri="{FF2B5EF4-FFF2-40B4-BE49-F238E27FC236}">
                <a16:creationId xmlns:a16="http://schemas.microsoft.com/office/drawing/2014/main" id="{07BF2ED4-FC4E-9DB0-ECD0-6519681BEA4B}"/>
              </a:ext>
            </a:extLst>
          </p:cNvPr>
          <p:cNvSpPr txBox="1"/>
          <p:nvPr/>
        </p:nvSpPr>
        <p:spPr>
          <a:xfrm>
            <a:off x="9643417" y="6236351"/>
            <a:ext cx="2130195" cy="2527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101"/>
              </a:lnSpc>
              <a:spcBef>
                <a:spcPct val="0"/>
              </a:spcBef>
            </a:pPr>
            <a:r>
              <a:rPr lang="en-US" sz="1501" dirty="0">
                <a:solidFill>
                  <a:srgbClr val="1E302C"/>
                </a:solidFill>
                <a:latin typeface="ITC Franklin Gothic LT"/>
                <a:ea typeface="ITC Franklin Gothic LT"/>
                <a:cs typeface="ITC Franklin Gothic LT"/>
                <a:sym typeface="ITC Franklin Gothic LT"/>
              </a:rPr>
              <a:t>Page 05 of 14</a:t>
            </a:r>
          </a:p>
        </p:txBody>
      </p:sp>
    </p:spTree>
    <p:extLst>
      <p:ext uri="{BB962C8B-B14F-4D97-AF65-F5344CB8AC3E}">
        <p14:creationId xmlns:p14="http://schemas.microsoft.com/office/powerpoint/2010/main" val="2579397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500"/>
                            </p:stCondLst>
                            <p:childTnLst>
                              <p:par>
                                <p:cTn id="7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2000"/>
                            </p:stCondLst>
                            <p:childTnLst>
                              <p:par>
                                <p:cTn id="9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2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2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2500"/>
                            </p:stCondLst>
                            <p:childTnLst>
                              <p:par>
                                <p:cTn id="11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2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2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06" grpId="0" animBg="1"/>
      <p:bldP spid="207" grpId="0" animBg="1"/>
      <p:bldP spid="208" grpId="0" animBg="1"/>
      <p:bldP spid="209" grpId="0" animBg="1"/>
      <p:bldP spid="210" grpId="0" animBg="1"/>
      <p:bldP spid="224" grpId="0" animBg="1"/>
      <p:bldP spid="225" grpId="0" animBg="1"/>
      <p:bldP spid="227" grpId="0" animBg="1"/>
      <p:bldP spid="228" grpId="0" animBg="1"/>
      <p:bldP spid="229" grpId="0" animBg="1"/>
      <p:bldP spid="230" grpId="0" animBg="1"/>
      <p:bldP spid="231" grpId="0" animBg="1"/>
      <p:bldP spid="286" grpId="0" animBg="1"/>
      <p:bldP spid="287" grpId="0" animBg="1"/>
      <p:bldP spid="288" grpId="0" animBg="1"/>
      <p:bldP spid="289" grpId="0" animBg="1"/>
      <p:bldP spid="290" grpId="0" animBg="1"/>
      <p:bldP spid="29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7246D0-67A4-A653-8A0F-E54F1EADAC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F1BEE-C7A9-D892-3B12-EA4D5FF946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7135" y="839585"/>
            <a:ext cx="9323600" cy="659126"/>
          </a:xfrm>
        </p:spPr>
        <p:txBody>
          <a:bodyPr>
            <a:normAutofit fontScale="90000"/>
          </a:bodyPr>
          <a:lstStyle/>
          <a:p>
            <a:r>
              <a:rPr lang="en-IN" b="1" dirty="0"/>
              <a:t>Novelty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6B0FA8-42DB-8722-A193-A2A235D0F1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71947" y="6419201"/>
            <a:ext cx="6400790" cy="191753"/>
          </a:xfrm>
        </p:spPr>
        <p:txBody>
          <a:bodyPr/>
          <a:lstStyle/>
          <a:p>
            <a:r>
              <a:rPr lang="en-US" sz="1100" b="1" dirty="0"/>
              <a:t>4th International Conference on Innovations in Data Analytics (ICIDA 2025)</a:t>
            </a:r>
            <a:endParaRPr lang="en-IN" sz="11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79E66C1-1356-A1BE-D303-6681B4E79F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8734" y="-1"/>
            <a:ext cx="1392792" cy="1255043"/>
          </a:xfrm>
          <a:prstGeom prst="rect">
            <a:avLst/>
          </a:prstGeom>
        </p:spPr>
      </p:pic>
      <p:sp>
        <p:nvSpPr>
          <p:cNvPr id="10" name="Freeform 13">
            <a:extLst>
              <a:ext uri="{FF2B5EF4-FFF2-40B4-BE49-F238E27FC236}">
                <a16:creationId xmlns:a16="http://schemas.microsoft.com/office/drawing/2014/main" id="{72AF64E0-5A56-5A59-902A-385210622C39}"/>
              </a:ext>
            </a:extLst>
          </p:cNvPr>
          <p:cNvSpPr/>
          <p:nvPr/>
        </p:nvSpPr>
        <p:spPr>
          <a:xfrm>
            <a:off x="0" y="0"/>
            <a:ext cx="1743456" cy="1362567"/>
          </a:xfrm>
          <a:custGeom>
            <a:avLst/>
            <a:gdLst/>
            <a:ahLst/>
            <a:cxnLst/>
            <a:rect l="l" t="t" r="r" b="b"/>
            <a:pathLst>
              <a:path w="1257307" h="1005845">
                <a:moveTo>
                  <a:pt x="0" y="0"/>
                </a:moveTo>
                <a:lnTo>
                  <a:pt x="1257307" y="0"/>
                </a:lnTo>
                <a:lnTo>
                  <a:pt x="1257307" y="1005845"/>
                </a:lnTo>
                <a:lnTo>
                  <a:pt x="0" y="10058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BD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3941B52E-E095-4A2A-0DF3-C5F48186AE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6972352"/>
              </p:ext>
            </p:extLst>
          </p:nvPr>
        </p:nvGraphicFramePr>
        <p:xfrm>
          <a:off x="1518897" y="2448805"/>
          <a:ext cx="9777754" cy="2340000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2905307">
                  <a:extLst>
                    <a:ext uri="{9D8B030D-6E8A-4147-A177-3AD203B41FA5}">
                      <a16:colId xmlns:a16="http://schemas.microsoft.com/office/drawing/2014/main" val="973535864"/>
                    </a:ext>
                  </a:extLst>
                </a:gridCol>
                <a:gridCol w="3613196">
                  <a:extLst>
                    <a:ext uri="{9D8B030D-6E8A-4147-A177-3AD203B41FA5}">
                      <a16:colId xmlns:a16="http://schemas.microsoft.com/office/drawing/2014/main" val="2340514091"/>
                    </a:ext>
                  </a:extLst>
                </a:gridCol>
                <a:gridCol w="3259251">
                  <a:extLst>
                    <a:ext uri="{9D8B030D-6E8A-4147-A177-3AD203B41FA5}">
                      <a16:colId xmlns:a16="http://schemas.microsoft.com/office/drawing/2014/main" val="3909477457"/>
                    </a:ext>
                  </a:extLst>
                </a:gridCol>
              </a:tblGrid>
              <a:tr h="468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 dirty="0"/>
                        <a:t>Aspect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/>
                        <a:t>Prior Works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 dirty="0"/>
                        <a:t>This Study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81524973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SSL Frameworks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dirty="0"/>
                        <a:t>Limited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Comparative (4 methods)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6015000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dirty="0"/>
                        <a:t>Classes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dirty="0"/>
                        <a:t>Fewer (around 4 classes)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17 tumor types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18033905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Interpretability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Minimal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Full XAI integration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38193839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dirty="0"/>
                        <a:t>Accuracy in Low-Label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dirty="0"/>
                        <a:t>Variable (93-99%)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dirty="0"/>
                        <a:t>Up to 99.64%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05250150"/>
                  </a:ext>
                </a:extLst>
              </a:tr>
            </a:tbl>
          </a:graphicData>
        </a:graphic>
      </p:graphicFrame>
      <p:grpSp>
        <p:nvGrpSpPr>
          <p:cNvPr id="11" name="Group 8">
            <a:extLst>
              <a:ext uri="{FF2B5EF4-FFF2-40B4-BE49-F238E27FC236}">
                <a16:creationId xmlns:a16="http://schemas.microsoft.com/office/drawing/2014/main" id="{E9B70A74-3BB7-DC4D-A8D3-33E6D68D8659}"/>
              </a:ext>
            </a:extLst>
          </p:cNvPr>
          <p:cNvGrpSpPr/>
          <p:nvPr/>
        </p:nvGrpSpPr>
        <p:grpSpPr>
          <a:xfrm>
            <a:off x="9962866" y="6206228"/>
            <a:ext cx="1501254" cy="384215"/>
            <a:chOff x="0" y="0"/>
            <a:chExt cx="2647365" cy="406400"/>
          </a:xfrm>
        </p:grpSpPr>
        <p:sp>
          <p:nvSpPr>
            <p:cNvPr id="12" name="Freeform 9">
              <a:extLst>
                <a:ext uri="{FF2B5EF4-FFF2-40B4-BE49-F238E27FC236}">
                  <a16:creationId xmlns:a16="http://schemas.microsoft.com/office/drawing/2014/main" id="{E54B199C-3E0F-F925-B954-F0AE9F0A575C}"/>
                </a:ext>
              </a:extLst>
            </p:cNvPr>
            <p:cNvSpPr/>
            <p:nvPr/>
          </p:nvSpPr>
          <p:spPr>
            <a:xfrm>
              <a:off x="0" y="0"/>
              <a:ext cx="2647365" cy="406400"/>
            </a:xfrm>
            <a:custGeom>
              <a:avLst/>
              <a:gdLst/>
              <a:ahLst/>
              <a:cxnLst/>
              <a:rect l="l" t="t" r="r" b="b"/>
              <a:pathLst>
                <a:path w="2647365" h="406400">
                  <a:moveTo>
                    <a:pt x="2444165" y="0"/>
                  </a:moveTo>
                  <a:cubicBezTo>
                    <a:pt x="2556389" y="0"/>
                    <a:pt x="2647365" y="90976"/>
                    <a:pt x="2647365" y="203200"/>
                  </a:cubicBezTo>
                  <a:cubicBezTo>
                    <a:pt x="2647365" y="315424"/>
                    <a:pt x="2556389" y="406400"/>
                    <a:pt x="2444165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38100" cap="sq">
              <a:solidFill>
                <a:schemeClr val="accent1"/>
              </a:solidFill>
              <a:prstDash val="solid"/>
              <a:miter/>
            </a:ln>
          </p:spPr>
          <p:txBody>
            <a:bodyPr/>
            <a:lstStyle/>
            <a:p>
              <a:endParaRPr lang="en-BD" dirty="0"/>
            </a:p>
          </p:txBody>
        </p:sp>
        <p:sp>
          <p:nvSpPr>
            <p:cNvPr id="13" name="TextBox 10">
              <a:extLst>
                <a:ext uri="{FF2B5EF4-FFF2-40B4-BE49-F238E27FC236}">
                  <a16:creationId xmlns:a16="http://schemas.microsoft.com/office/drawing/2014/main" id="{FFDAFB74-8A85-C031-8334-AA9689CB585A}"/>
                </a:ext>
              </a:extLst>
            </p:cNvPr>
            <p:cNvSpPr txBox="1"/>
            <p:nvPr/>
          </p:nvSpPr>
          <p:spPr>
            <a:xfrm>
              <a:off x="0" y="-47625"/>
              <a:ext cx="2647365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TextBox 26">
            <a:extLst>
              <a:ext uri="{FF2B5EF4-FFF2-40B4-BE49-F238E27FC236}">
                <a16:creationId xmlns:a16="http://schemas.microsoft.com/office/drawing/2014/main" id="{7E6F535B-614A-95FB-204E-2D8A9821E696}"/>
              </a:ext>
            </a:extLst>
          </p:cNvPr>
          <p:cNvSpPr txBox="1"/>
          <p:nvPr/>
        </p:nvSpPr>
        <p:spPr>
          <a:xfrm>
            <a:off x="9643417" y="6236351"/>
            <a:ext cx="2130195" cy="2527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101"/>
              </a:lnSpc>
              <a:spcBef>
                <a:spcPct val="0"/>
              </a:spcBef>
            </a:pPr>
            <a:r>
              <a:rPr lang="en-US" sz="1501" dirty="0">
                <a:solidFill>
                  <a:srgbClr val="1E302C"/>
                </a:solidFill>
                <a:latin typeface="ITC Franklin Gothic LT"/>
                <a:ea typeface="ITC Franklin Gothic LT"/>
                <a:cs typeface="ITC Franklin Gothic LT"/>
                <a:sym typeface="ITC Franklin Gothic LT"/>
              </a:rPr>
              <a:t>Page 06 of 14</a:t>
            </a:r>
          </a:p>
        </p:txBody>
      </p:sp>
    </p:spTree>
    <p:extLst>
      <p:ext uri="{BB962C8B-B14F-4D97-AF65-F5344CB8AC3E}">
        <p14:creationId xmlns:p14="http://schemas.microsoft.com/office/powerpoint/2010/main" val="781240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09ED4B-9C42-861D-2B09-572212BB70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68C40A-F5E3-2DEB-810F-11A2CBAF6C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197083"/>
            <a:ext cx="9323598" cy="689589"/>
          </a:xfrm>
        </p:spPr>
        <p:txBody>
          <a:bodyPr>
            <a:normAutofit fontScale="90000"/>
          </a:bodyPr>
          <a:lstStyle/>
          <a:p>
            <a:r>
              <a:rPr lang="en-IN" b="1" dirty="0"/>
              <a:t>Proposed Method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616CBB-D69C-8514-8ABD-E80AED461A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90517" y="6295792"/>
            <a:ext cx="5729278" cy="365125"/>
          </a:xfrm>
        </p:spPr>
        <p:txBody>
          <a:bodyPr/>
          <a:lstStyle/>
          <a:p>
            <a:r>
              <a:rPr lang="en-US" sz="1100" b="1" dirty="0"/>
              <a:t>4</a:t>
            </a:r>
            <a:r>
              <a:rPr lang="en-US" sz="1100" b="1" baseline="30000" dirty="0"/>
              <a:t>th</a:t>
            </a:r>
            <a:r>
              <a:rPr lang="en-US" sz="1100" b="1" dirty="0"/>
              <a:t> International Conference on Innovations in Data Analytics (ICIDA 2025)</a:t>
            </a:r>
            <a:endParaRPr lang="en-IN" sz="11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0B76C7C-C9E5-F424-E2B3-80C63A884A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8734" y="-1"/>
            <a:ext cx="1392792" cy="1255043"/>
          </a:xfrm>
          <a:prstGeom prst="rect">
            <a:avLst/>
          </a:prstGeom>
        </p:spPr>
      </p:pic>
      <p:sp>
        <p:nvSpPr>
          <p:cNvPr id="10" name="Freeform 64">
            <a:extLst>
              <a:ext uri="{FF2B5EF4-FFF2-40B4-BE49-F238E27FC236}">
                <a16:creationId xmlns:a16="http://schemas.microsoft.com/office/drawing/2014/main" id="{900B7767-3F15-0E45-5576-4A4DB9B0EDD0}"/>
              </a:ext>
            </a:extLst>
          </p:cNvPr>
          <p:cNvSpPr/>
          <p:nvPr/>
        </p:nvSpPr>
        <p:spPr>
          <a:xfrm flipH="1">
            <a:off x="0" y="126492"/>
            <a:ext cx="1093164" cy="1055006"/>
          </a:xfrm>
          <a:custGeom>
            <a:avLst/>
            <a:gdLst/>
            <a:ahLst/>
            <a:cxnLst/>
            <a:rect l="l" t="t" r="r" b="b"/>
            <a:pathLst>
              <a:path w="559764" h="597806">
                <a:moveTo>
                  <a:pt x="559764" y="0"/>
                </a:moveTo>
                <a:lnTo>
                  <a:pt x="0" y="0"/>
                </a:lnTo>
                <a:lnTo>
                  <a:pt x="0" y="597807"/>
                </a:lnTo>
                <a:lnTo>
                  <a:pt x="559764" y="597807"/>
                </a:lnTo>
                <a:lnTo>
                  <a:pt x="559764" y="0"/>
                </a:lnTo>
                <a:close/>
              </a:path>
            </a:pathLst>
          </a:custGeom>
          <a:blipFill>
            <a:blip r:embed="rId3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BD" dirty="0"/>
          </a:p>
        </p:txBody>
      </p:sp>
      <p:sp>
        <p:nvSpPr>
          <p:cNvPr id="45" name="Freeform 2">
            <a:extLst>
              <a:ext uri="{FF2B5EF4-FFF2-40B4-BE49-F238E27FC236}">
                <a16:creationId xmlns:a16="http://schemas.microsoft.com/office/drawing/2014/main" id="{38C784DE-B007-08F6-284E-421682CB9021}"/>
              </a:ext>
            </a:extLst>
          </p:cNvPr>
          <p:cNvSpPr/>
          <p:nvPr/>
        </p:nvSpPr>
        <p:spPr>
          <a:xfrm>
            <a:off x="3958542" y="2997843"/>
            <a:ext cx="14618824" cy="3287210"/>
          </a:xfrm>
          <a:custGeom>
            <a:avLst/>
            <a:gdLst/>
            <a:ahLst/>
            <a:cxnLst/>
            <a:rect l="l" t="t" r="r" b="b"/>
            <a:pathLst>
              <a:path w="22493561" h="6851414">
                <a:moveTo>
                  <a:pt x="0" y="0"/>
                </a:moveTo>
                <a:lnTo>
                  <a:pt x="22493561" y="0"/>
                </a:lnTo>
                <a:lnTo>
                  <a:pt x="22493561" y="6851413"/>
                </a:lnTo>
                <a:lnTo>
                  <a:pt x="0" y="685141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BD"/>
          </a:p>
        </p:txBody>
      </p:sp>
      <p:grpSp>
        <p:nvGrpSpPr>
          <p:cNvPr id="46" name="Group 19">
            <a:extLst>
              <a:ext uri="{FF2B5EF4-FFF2-40B4-BE49-F238E27FC236}">
                <a16:creationId xmlns:a16="http://schemas.microsoft.com/office/drawing/2014/main" id="{899DD590-CA18-00A2-846E-84392C1A36B5}"/>
              </a:ext>
            </a:extLst>
          </p:cNvPr>
          <p:cNvGrpSpPr/>
          <p:nvPr/>
        </p:nvGrpSpPr>
        <p:grpSpPr>
          <a:xfrm>
            <a:off x="10058760" y="5755800"/>
            <a:ext cx="800959" cy="168196"/>
            <a:chOff x="0" y="0"/>
            <a:chExt cx="1793680" cy="616624"/>
          </a:xfrm>
        </p:grpSpPr>
        <p:sp>
          <p:nvSpPr>
            <p:cNvPr id="47" name="Freeform 20">
              <a:extLst>
                <a:ext uri="{FF2B5EF4-FFF2-40B4-BE49-F238E27FC236}">
                  <a16:creationId xmlns:a16="http://schemas.microsoft.com/office/drawing/2014/main" id="{1CE8CC87-DBBD-687C-0D01-0B0879DA6AB9}"/>
                </a:ext>
              </a:extLst>
            </p:cNvPr>
            <p:cNvSpPr/>
            <p:nvPr/>
          </p:nvSpPr>
          <p:spPr>
            <a:xfrm>
              <a:off x="0" y="0"/>
              <a:ext cx="1793680" cy="616624"/>
            </a:xfrm>
            <a:custGeom>
              <a:avLst/>
              <a:gdLst/>
              <a:ahLst/>
              <a:cxnLst/>
              <a:rect l="l" t="t" r="r" b="b"/>
              <a:pathLst>
                <a:path w="1793680" h="616624">
                  <a:moveTo>
                    <a:pt x="896840" y="0"/>
                  </a:moveTo>
                  <a:cubicBezTo>
                    <a:pt x="401529" y="0"/>
                    <a:pt x="0" y="138036"/>
                    <a:pt x="0" y="308312"/>
                  </a:cubicBezTo>
                  <a:cubicBezTo>
                    <a:pt x="0" y="478588"/>
                    <a:pt x="401529" y="616624"/>
                    <a:pt x="896840" y="616624"/>
                  </a:cubicBezTo>
                  <a:cubicBezTo>
                    <a:pt x="1392151" y="616624"/>
                    <a:pt x="1793680" y="478588"/>
                    <a:pt x="1793680" y="308312"/>
                  </a:cubicBezTo>
                  <a:cubicBezTo>
                    <a:pt x="1793680" y="138036"/>
                    <a:pt x="1392151" y="0"/>
                    <a:pt x="896840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</p:spPr>
          <p:txBody>
            <a:bodyPr/>
            <a:lstStyle/>
            <a:p>
              <a:endParaRPr lang="en-BD"/>
            </a:p>
          </p:txBody>
        </p:sp>
        <p:sp>
          <p:nvSpPr>
            <p:cNvPr id="48" name="TextBox 21">
              <a:extLst>
                <a:ext uri="{FF2B5EF4-FFF2-40B4-BE49-F238E27FC236}">
                  <a16:creationId xmlns:a16="http://schemas.microsoft.com/office/drawing/2014/main" id="{7E51777F-6392-D053-0C40-1E42C4E8F15C}"/>
                </a:ext>
              </a:extLst>
            </p:cNvPr>
            <p:cNvSpPr txBox="1"/>
            <p:nvPr/>
          </p:nvSpPr>
          <p:spPr>
            <a:xfrm>
              <a:off x="168157" y="10184"/>
              <a:ext cx="1457365" cy="548632"/>
            </a:xfrm>
            <a:prstGeom prst="rect">
              <a:avLst/>
            </a:prstGeom>
          </p:spPr>
          <p:txBody>
            <a:bodyPr lIns="57104" tIns="57104" rIns="57104" bIns="57104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49" name="Freeform 22">
            <a:extLst>
              <a:ext uri="{FF2B5EF4-FFF2-40B4-BE49-F238E27FC236}">
                <a16:creationId xmlns:a16="http://schemas.microsoft.com/office/drawing/2014/main" id="{48CB377E-BBC9-8F2C-3AC0-A759201E0EE9}"/>
              </a:ext>
            </a:extLst>
          </p:cNvPr>
          <p:cNvSpPr/>
          <p:nvPr/>
        </p:nvSpPr>
        <p:spPr>
          <a:xfrm rot="5400000">
            <a:off x="9908438" y="4612555"/>
            <a:ext cx="1012320" cy="1347898"/>
          </a:xfrm>
          <a:custGeom>
            <a:avLst/>
            <a:gdLst/>
            <a:ahLst/>
            <a:cxnLst/>
            <a:rect l="l" t="t" r="r" b="b"/>
            <a:pathLst>
              <a:path w="2138209" h="1739077">
                <a:moveTo>
                  <a:pt x="0" y="0"/>
                </a:moveTo>
                <a:lnTo>
                  <a:pt x="2138209" y="0"/>
                </a:lnTo>
                <a:lnTo>
                  <a:pt x="2138209" y="1739077"/>
                </a:lnTo>
                <a:lnTo>
                  <a:pt x="0" y="173907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BD" dirty="0"/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A1127462-60CC-7A89-D6E9-210A8111242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aturation sat="40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10896" y="1482036"/>
            <a:ext cx="1065205" cy="1027923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9AE15DC5-9598-5378-9126-C5CF957F0FF6}"/>
              </a:ext>
            </a:extLst>
          </p:cNvPr>
          <p:cNvSpPr txBox="1"/>
          <p:nvPr/>
        </p:nvSpPr>
        <p:spPr>
          <a:xfrm>
            <a:off x="1296726" y="2623482"/>
            <a:ext cx="15856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BD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Collection</a:t>
            </a: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68346285-8A7C-35F5-3A01-ABC2E05509BD}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aturation sat="3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989847" y="1536182"/>
            <a:ext cx="1101012" cy="986324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F4163CD5-7935-A736-4CC7-CF53EA3A27B9}"/>
              </a:ext>
            </a:extLst>
          </p:cNvPr>
          <p:cNvSpPr txBox="1"/>
          <p:nvPr/>
        </p:nvSpPr>
        <p:spPr>
          <a:xfrm>
            <a:off x="3147812" y="2616913"/>
            <a:ext cx="12569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D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Preprocessing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ED24CAD0-BF61-FA8B-9EFD-ECC926DDEEC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33704" y="1502206"/>
            <a:ext cx="987959" cy="993840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3CCF9D89-B6E8-3846-C464-7540D5D88824}"/>
              </a:ext>
            </a:extLst>
          </p:cNvPr>
          <p:cNvSpPr txBox="1"/>
          <p:nvPr/>
        </p:nvSpPr>
        <p:spPr>
          <a:xfrm>
            <a:off x="4753656" y="2632133"/>
            <a:ext cx="16465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BD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Pretraining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475AE36-3454-78F9-D5AC-6C5A92169BEE}"/>
              </a:ext>
            </a:extLst>
          </p:cNvPr>
          <p:cNvSpPr txBox="1"/>
          <p:nvPr/>
        </p:nvSpPr>
        <p:spPr>
          <a:xfrm>
            <a:off x="6698055" y="2612452"/>
            <a:ext cx="15342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BD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Linear Probe and</a:t>
            </a:r>
          </a:p>
          <a:p>
            <a:pPr algn="ctr"/>
            <a:r>
              <a:rPr lang="en-BD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Tuning</a:t>
            </a:r>
            <a:endParaRPr 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86A1AE9-CEE0-09B3-02F0-1A3FF508748D}"/>
              </a:ext>
            </a:extLst>
          </p:cNvPr>
          <p:cNvSpPr txBox="1"/>
          <p:nvPr/>
        </p:nvSpPr>
        <p:spPr>
          <a:xfrm>
            <a:off x="8428184" y="2630336"/>
            <a:ext cx="15552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D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Evaluation</a:t>
            </a:r>
            <a:endParaRPr lang="en-BD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8" name="Right Arrow 57">
            <a:extLst>
              <a:ext uri="{FF2B5EF4-FFF2-40B4-BE49-F238E27FC236}">
                <a16:creationId xmlns:a16="http://schemas.microsoft.com/office/drawing/2014/main" id="{2F4A6A3B-475C-4C4F-85D5-3B4CC06BA863}"/>
              </a:ext>
            </a:extLst>
          </p:cNvPr>
          <p:cNvSpPr/>
          <p:nvPr/>
        </p:nvSpPr>
        <p:spPr>
          <a:xfrm>
            <a:off x="2708314" y="2039898"/>
            <a:ext cx="315589" cy="211352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BD" dirty="0"/>
          </a:p>
        </p:txBody>
      </p:sp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717AE74F-DBF7-932A-BAD7-9B0D83CBC894}"/>
              </a:ext>
            </a:extLst>
          </p:cNvPr>
          <p:cNvSpPr/>
          <p:nvPr/>
        </p:nvSpPr>
        <p:spPr>
          <a:xfrm>
            <a:off x="1465512" y="3444670"/>
            <a:ext cx="1307825" cy="653143"/>
          </a:xfrm>
          <a:prstGeom prst="roundRect">
            <a:avLst/>
          </a:prstGeom>
          <a:ln w="25400">
            <a:solidFill>
              <a:schemeClr val="tx2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l" fontAlgn="base">
              <a:spcAft>
                <a:spcPts val="1200"/>
              </a:spcAft>
              <a:buNone/>
            </a:pPr>
            <a:r>
              <a:rPr lang="en-GB" sz="1200" b="1" i="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Brain </a:t>
            </a:r>
            <a:r>
              <a:rPr lang="en-GB" sz="1200" b="1" i="0" dirty="0" err="1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Tumor</a:t>
            </a:r>
            <a:r>
              <a:rPr lang="en-GB" sz="1200" b="1" dirty="0">
                <a:solidFill>
                  <a:srgbClr val="2021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200" b="1" i="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MRI Images 17 Classes </a:t>
            </a:r>
            <a:r>
              <a:rPr lang="en-GB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</a:t>
            </a:r>
          </a:p>
        </p:txBody>
      </p:sp>
      <p:sp>
        <p:nvSpPr>
          <p:cNvPr id="60" name="Rounded Rectangle 59">
            <a:extLst>
              <a:ext uri="{FF2B5EF4-FFF2-40B4-BE49-F238E27FC236}">
                <a16:creationId xmlns:a16="http://schemas.microsoft.com/office/drawing/2014/main" id="{53A602A1-8826-BD7E-2B7C-0F204907FB8E}"/>
              </a:ext>
            </a:extLst>
          </p:cNvPr>
          <p:cNvSpPr/>
          <p:nvPr/>
        </p:nvSpPr>
        <p:spPr>
          <a:xfrm>
            <a:off x="3047778" y="3235597"/>
            <a:ext cx="1574302" cy="1062171"/>
          </a:xfrm>
          <a:prstGeom prst="roundRect">
            <a:avLst/>
          </a:prstGeom>
          <a:ln w="254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BD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Rotation, Width-shift, Height-shift, Zoom, Horizontal-Flip, Brightness, Normalize</a:t>
            </a:r>
          </a:p>
        </p:txBody>
      </p:sp>
      <p:sp>
        <p:nvSpPr>
          <p:cNvPr id="61" name="Rounded Rectangle 60">
            <a:extLst>
              <a:ext uri="{FF2B5EF4-FFF2-40B4-BE49-F238E27FC236}">
                <a16:creationId xmlns:a16="http://schemas.microsoft.com/office/drawing/2014/main" id="{1905D08A-54C8-64C4-8565-0A1454AECC62}"/>
              </a:ext>
            </a:extLst>
          </p:cNvPr>
          <p:cNvSpPr/>
          <p:nvPr/>
        </p:nvSpPr>
        <p:spPr>
          <a:xfrm>
            <a:off x="6805486" y="3318542"/>
            <a:ext cx="1314590" cy="880291"/>
          </a:xfrm>
          <a:prstGeom prst="roundRect">
            <a:avLst/>
          </a:prstGeom>
          <a:ln w="254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Confusion Matrix</a:t>
            </a:r>
          </a:p>
          <a:p>
            <a:pPr algn="ctr"/>
            <a:r>
              <a:rPr lang="en-GB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Generalization</a:t>
            </a:r>
            <a:endParaRPr lang="en-BD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8031E4F5-BFEC-EC28-CAC8-47ED83A485AE}"/>
              </a:ext>
            </a:extLst>
          </p:cNvPr>
          <p:cNvCxnSpPr>
            <a:cxnSpLocks/>
            <a:stCxn id="59" idx="3"/>
            <a:endCxn id="60" idx="1"/>
          </p:cNvCxnSpPr>
          <p:nvPr/>
        </p:nvCxnSpPr>
        <p:spPr>
          <a:xfrm flipV="1">
            <a:off x="2773337" y="3766683"/>
            <a:ext cx="274441" cy="4559"/>
          </a:xfrm>
          <a:prstGeom prst="straightConnector1">
            <a:avLst/>
          </a:prstGeom>
          <a:ln w="38100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63" name="Rounded Rectangle 62">
            <a:extLst>
              <a:ext uri="{FF2B5EF4-FFF2-40B4-BE49-F238E27FC236}">
                <a16:creationId xmlns:a16="http://schemas.microsoft.com/office/drawing/2014/main" id="{EE7E80F1-3A8B-6685-F088-AB7B73D865DC}"/>
              </a:ext>
            </a:extLst>
          </p:cNvPr>
          <p:cNvSpPr/>
          <p:nvPr/>
        </p:nvSpPr>
        <p:spPr>
          <a:xfrm>
            <a:off x="5035737" y="3337346"/>
            <a:ext cx="1360715" cy="842683"/>
          </a:xfrm>
          <a:prstGeom prst="roundRect">
            <a:avLst/>
          </a:prstGeom>
          <a:ln w="254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BD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BD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BD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BD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BD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ResNet50 + SSL(SimCLR, BYOL, DINO, Moco v3)</a:t>
            </a:r>
          </a:p>
          <a:p>
            <a:pPr algn="ctr"/>
            <a:endParaRPr lang="en-BD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BD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BD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BD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2118B8E2-EB44-1D40-11EB-22BDCE55EFF7}"/>
              </a:ext>
            </a:extLst>
          </p:cNvPr>
          <p:cNvCxnSpPr>
            <a:cxnSpLocks/>
            <a:stCxn id="63" idx="3"/>
            <a:endCxn id="61" idx="1"/>
          </p:cNvCxnSpPr>
          <p:nvPr/>
        </p:nvCxnSpPr>
        <p:spPr>
          <a:xfrm>
            <a:off x="6396452" y="3758688"/>
            <a:ext cx="409034" cy="0"/>
          </a:xfrm>
          <a:prstGeom prst="straightConnector1">
            <a:avLst/>
          </a:prstGeom>
          <a:ln w="38100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DF423878-69B0-EDDF-84AF-B416CE60045A}"/>
              </a:ext>
            </a:extLst>
          </p:cNvPr>
          <p:cNvCxnSpPr>
            <a:cxnSpLocks/>
            <a:stCxn id="60" idx="3"/>
            <a:endCxn id="63" idx="1"/>
          </p:cNvCxnSpPr>
          <p:nvPr/>
        </p:nvCxnSpPr>
        <p:spPr>
          <a:xfrm flipV="1">
            <a:off x="4622080" y="3758688"/>
            <a:ext cx="413657" cy="7995"/>
          </a:xfrm>
          <a:prstGeom prst="straightConnector1">
            <a:avLst/>
          </a:prstGeom>
          <a:ln w="38100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66" name="Rounded Rectangle 65">
            <a:extLst>
              <a:ext uri="{FF2B5EF4-FFF2-40B4-BE49-F238E27FC236}">
                <a16:creationId xmlns:a16="http://schemas.microsoft.com/office/drawing/2014/main" id="{5A2566EC-FDB7-BBC4-8896-58C23BDC5CC1}"/>
              </a:ext>
            </a:extLst>
          </p:cNvPr>
          <p:cNvSpPr/>
          <p:nvPr/>
        </p:nvSpPr>
        <p:spPr>
          <a:xfrm>
            <a:off x="10258001" y="3237093"/>
            <a:ext cx="1156996" cy="1070987"/>
          </a:xfrm>
          <a:prstGeom prst="roundRect">
            <a:avLst/>
          </a:prstGeom>
          <a:ln w="254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BD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Grad-CAM</a:t>
            </a:r>
          </a:p>
          <a:p>
            <a:pPr algn="ctr"/>
            <a:r>
              <a:rPr lang="en-BD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Grad-CAM++</a:t>
            </a:r>
          </a:p>
          <a:p>
            <a:pPr algn="ctr"/>
            <a:r>
              <a:rPr lang="en-BD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Eigen-CAM </a:t>
            </a:r>
          </a:p>
        </p:txBody>
      </p:sp>
      <p:sp>
        <p:nvSpPr>
          <p:cNvPr id="67" name="Rounded Rectangle 66">
            <a:extLst>
              <a:ext uri="{FF2B5EF4-FFF2-40B4-BE49-F238E27FC236}">
                <a16:creationId xmlns:a16="http://schemas.microsoft.com/office/drawing/2014/main" id="{0D812D3E-4E83-7347-6587-A9AC221A8F00}"/>
              </a:ext>
            </a:extLst>
          </p:cNvPr>
          <p:cNvSpPr/>
          <p:nvPr/>
        </p:nvSpPr>
        <p:spPr>
          <a:xfrm>
            <a:off x="8518395" y="3184578"/>
            <a:ext cx="1345081" cy="1191016"/>
          </a:xfrm>
          <a:prstGeom prst="roundRect">
            <a:avLst/>
          </a:prstGeom>
          <a:ln w="254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Accuracy, Precision, Recall, F1-Score, Loss Curve</a:t>
            </a:r>
          </a:p>
        </p:txBody>
      </p:sp>
      <p:pic>
        <p:nvPicPr>
          <p:cNvPr id="68" name="Picture 67">
            <a:extLst>
              <a:ext uri="{FF2B5EF4-FFF2-40B4-BE49-F238E27FC236}">
                <a16:creationId xmlns:a16="http://schemas.microsoft.com/office/drawing/2014/main" id="{D5782135-08BE-B424-EC9C-C6A02A8132E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colorTemperature colorTemp="4700"/>
                    </a14:imgEffect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894423">
            <a:off x="6678131" y="1238785"/>
            <a:ext cx="1471739" cy="1471739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4E7840E5-FEC2-5949-3E1A-D4EAB87F96A7}"/>
              </a:ext>
            </a:extLst>
          </p:cNvPr>
          <p:cNvPicPr>
            <a:picLocks noChangeAspect="1"/>
          </p:cNvPicPr>
          <p:nvPr/>
        </p:nvPicPr>
        <p:blipFill>
          <a:blip r:embed="rId17">
            <a:alphaModFix/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artisticTexturizer/>
                    </a14:imgEffect>
                    <a14:imgEffect>
                      <a14:saturation sat="3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277586" y="1471953"/>
            <a:ext cx="1270000" cy="1270000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2DD4786C-D799-9955-D57B-CAFDE892CFB4}"/>
              </a:ext>
            </a:extLst>
          </p:cNvPr>
          <p:cNvSpPr txBox="1"/>
          <p:nvPr/>
        </p:nvSpPr>
        <p:spPr>
          <a:xfrm>
            <a:off x="10538739" y="2654893"/>
            <a:ext cx="5148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D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XAI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AA7A3DD5-B163-D5C6-A695-D182AFF572CA}"/>
              </a:ext>
            </a:extLst>
          </p:cNvPr>
          <p:cNvCxnSpPr>
            <a:cxnSpLocks/>
          </p:cNvCxnSpPr>
          <p:nvPr/>
        </p:nvCxnSpPr>
        <p:spPr>
          <a:xfrm>
            <a:off x="8112445" y="3735658"/>
            <a:ext cx="431480" cy="0"/>
          </a:xfrm>
          <a:prstGeom prst="straightConnector1">
            <a:avLst/>
          </a:prstGeom>
          <a:ln w="38100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33D3F23D-4681-180B-EB50-05055E0CAA1B}"/>
              </a:ext>
            </a:extLst>
          </p:cNvPr>
          <p:cNvCxnSpPr>
            <a:cxnSpLocks/>
            <a:stCxn id="67" idx="3"/>
            <a:endCxn id="66" idx="1"/>
          </p:cNvCxnSpPr>
          <p:nvPr/>
        </p:nvCxnSpPr>
        <p:spPr>
          <a:xfrm flipV="1">
            <a:off x="9863476" y="3772587"/>
            <a:ext cx="394525" cy="7499"/>
          </a:xfrm>
          <a:prstGeom prst="straightConnector1">
            <a:avLst/>
          </a:prstGeom>
          <a:ln w="38100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73" name="Right Arrow 72">
            <a:extLst>
              <a:ext uri="{FF2B5EF4-FFF2-40B4-BE49-F238E27FC236}">
                <a16:creationId xmlns:a16="http://schemas.microsoft.com/office/drawing/2014/main" id="{BAD84EE0-A729-700D-4469-A502E38C0C1B}"/>
              </a:ext>
            </a:extLst>
          </p:cNvPr>
          <p:cNvSpPr/>
          <p:nvPr/>
        </p:nvSpPr>
        <p:spPr>
          <a:xfrm>
            <a:off x="4462937" y="1998089"/>
            <a:ext cx="315589" cy="211352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BD"/>
          </a:p>
        </p:txBody>
      </p:sp>
      <p:sp>
        <p:nvSpPr>
          <p:cNvPr id="74" name="Right Arrow 73">
            <a:extLst>
              <a:ext uri="{FF2B5EF4-FFF2-40B4-BE49-F238E27FC236}">
                <a16:creationId xmlns:a16="http://schemas.microsoft.com/office/drawing/2014/main" id="{9A64230D-012F-C634-8351-DBFE61B5E8D6}"/>
              </a:ext>
            </a:extLst>
          </p:cNvPr>
          <p:cNvSpPr/>
          <p:nvPr/>
        </p:nvSpPr>
        <p:spPr>
          <a:xfrm>
            <a:off x="6324105" y="1998089"/>
            <a:ext cx="315589" cy="211352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BD"/>
          </a:p>
        </p:txBody>
      </p:sp>
      <p:sp>
        <p:nvSpPr>
          <p:cNvPr id="75" name="Right Arrow 74">
            <a:extLst>
              <a:ext uri="{FF2B5EF4-FFF2-40B4-BE49-F238E27FC236}">
                <a16:creationId xmlns:a16="http://schemas.microsoft.com/office/drawing/2014/main" id="{31B85440-51D3-0C37-BD0F-1C716CBFB01D}"/>
              </a:ext>
            </a:extLst>
          </p:cNvPr>
          <p:cNvSpPr/>
          <p:nvPr/>
        </p:nvSpPr>
        <p:spPr>
          <a:xfrm>
            <a:off x="8225733" y="2014273"/>
            <a:ext cx="315589" cy="211352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BD"/>
          </a:p>
        </p:txBody>
      </p:sp>
      <p:sp>
        <p:nvSpPr>
          <p:cNvPr id="76" name="Right Arrow 75">
            <a:extLst>
              <a:ext uri="{FF2B5EF4-FFF2-40B4-BE49-F238E27FC236}">
                <a16:creationId xmlns:a16="http://schemas.microsoft.com/office/drawing/2014/main" id="{D93CC038-E946-50D0-59F4-040465F4B7FB}"/>
              </a:ext>
            </a:extLst>
          </p:cNvPr>
          <p:cNvSpPr/>
          <p:nvPr/>
        </p:nvSpPr>
        <p:spPr>
          <a:xfrm>
            <a:off x="9916969" y="2030457"/>
            <a:ext cx="315589" cy="211352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BD"/>
          </a:p>
        </p:txBody>
      </p:sp>
      <p:pic>
        <p:nvPicPr>
          <p:cNvPr id="77" name="Picture 76">
            <a:extLst>
              <a:ext uri="{FF2B5EF4-FFF2-40B4-BE49-F238E27FC236}">
                <a16:creationId xmlns:a16="http://schemas.microsoft.com/office/drawing/2014/main" id="{AADDDBAE-B1FC-0222-DC09-7061B63A6A15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317" y="1536105"/>
            <a:ext cx="1040576" cy="10647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grpSp>
        <p:nvGrpSpPr>
          <p:cNvPr id="78" name="Group 8">
            <a:extLst>
              <a:ext uri="{FF2B5EF4-FFF2-40B4-BE49-F238E27FC236}">
                <a16:creationId xmlns:a16="http://schemas.microsoft.com/office/drawing/2014/main" id="{2034F11B-E098-66B1-9996-A19BBF9F402F}"/>
              </a:ext>
            </a:extLst>
          </p:cNvPr>
          <p:cNvGrpSpPr/>
          <p:nvPr/>
        </p:nvGrpSpPr>
        <p:grpSpPr>
          <a:xfrm>
            <a:off x="9976514" y="6342705"/>
            <a:ext cx="1501254" cy="384215"/>
            <a:chOff x="0" y="0"/>
            <a:chExt cx="2647365" cy="406400"/>
          </a:xfrm>
        </p:grpSpPr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CF71DCE1-32C4-6551-992F-90B6F4FC47F4}"/>
                </a:ext>
              </a:extLst>
            </p:cNvPr>
            <p:cNvSpPr/>
            <p:nvPr/>
          </p:nvSpPr>
          <p:spPr>
            <a:xfrm>
              <a:off x="0" y="0"/>
              <a:ext cx="2647365" cy="406400"/>
            </a:xfrm>
            <a:custGeom>
              <a:avLst/>
              <a:gdLst/>
              <a:ahLst/>
              <a:cxnLst/>
              <a:rect l="l" t="t" r="r" b="b"/>
              <a:pathLst>
                <a:path w="2647365" h="406400">
                  <a:moveTo>
                    <a:pt x="2444165" y="0"/>
                  </a:moveTo>
                  <a:cubicBezTo>
                    <a:pt x="2556389" y="0"/>
                    <a:pt x="2647365" y="90976"/>
                    <a:pt x="2647365" y="203200"/>
                  </a:cubicBezTo>
                  <a:cubicBezTo>
                    <a:pt x="2647365" y="315424"/>
                    <a:pt x="2556389" y="406400"/>
                    <a:pt x="2444165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38100" cap="sq">
              <a:solidFill>
                <a:schemeClr val="accent1"/>
              </a:solidFill>
              <a:prstDash val="solid"/>
              <a:miter/>
            </a:ln>
          </p:spPr>
          <p:txBody>
            <a:bodyPr/>
            <a:lstStyle/>
            <a:p>
              <a:endParaRPr lang="en-BD" dirty="0"/>
            </a:p>
          </p:txBody>
        </p:sp>
        <p:sp>
          <p:nvSpPr>
            <p:cNvPr id="80" name="TextBox 10">
              <a:extLst>
                <a:ext uri="{FF2B5EF4-FFF2-40B4-BE49-F238E27FC236}">
                  <a16:creationId xmlns:a16="http://schemas.microsoft.com/office/drawing/2014/main" id="{39829473-661C-15F7-F4F8-250A813971B4}"/>
                </a:ext>
              </a:extLst>
            </p:cNvPr>
            <p:cNvSpPr txBox="1"/>
            <p:nvPr/>
          </p:nvSpPr>
          <p:spPr>
            <a:xfrm>
              <a:off x="0" y="-47625"/>
              <a:ext cx="2647365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1" name="TextBox 26">
            <a:extLst>
              <a:ext uri="{FF2B5EF4-FFF2-40B4-BE49-F238E27FC236}">
                <a16:creationId xmlns:a16="http://schemas.microsoft.com/office/drawing/2014/main" id="{14250BDD-7273-E854-AFC1-70EDAB48B613}"/>
              </a:ext>
            </a:extLst>
          </p:cNvPr>
          <p:cNvSpPr txBox="1"/>
          <p:nvPr/>
        </p:nvSpPr>
        <p:spPr>
          <a:xfrm>
            <a:off x="9657065" y="6372828"/>
            <a:ext cx="2130195" cy="2527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101"/>
              </a:lnSpc>
              <a:spcBef>
                <a:spcPct val="0"/>
              </a:spcBef>
            </a:pPr>
            <a:r>
              <a:rPr lang="en-US" sz="1501" dirty="0">
                <a:solidFill>
                  <a:srgbClr val="1E302C"/>
                </a:solidFill>
                <a:latin typeface="ITC Franklin Gothic LT"/>
                <a:ea typeface="ITC Franklin Gothic LT"/>
                <a:cs typeface="ITC Franklin Gothic LT"/>
                <a:sym typeface="ITC Franklin Gothic LT"/>
              </a:rPr>
              <a:t>Page 07 of 14</a:t>
            </a:r>
          </a:p>
        </p:txBody>
      </p:sp>
    </p:spTree>
    <p:extLst>
      <p:ext uri="{BB962C8B-B14F-4D97-AF65-F5344CB8AC3E}">
        <p14:creationId xmlns:p14="http://schemas.microsoft.com/office/powerpoint/2010/main" val="3594453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450" decel="100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450" decel="100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450" decel="100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500"/>
                            </p:stCondLst>
                            <p:childTnLst>
                              <p:par>
                                <p:cTn id="47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450" decel="100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000"/>
                            </p:stCondLst>
                            <p:childTnLst>
                              <p:par>
                                <p:cTn id="54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450" decel="100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500"/>
                            </p:stCondLst>
                            <p:childTnLst>
                              <p:par>
                                <p:cTn id="61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450" decel="100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3000"/>
                            </p:stCondLst>
                            <p:childTnLst>
                              <p:par>
                                <p:cTn id="74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450" decel="100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3500"/>
                            </p:stCondLst>
                            <p:childTnLst>
                              <p:par>
                                <p:cTn id="81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450" decel="100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4000"/>
                            </p:stCondLst>
                            <p:childTnLst>
                              <p:par>
                                <p:cTn id="88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450" decel="100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5000"/>
                            </p:stCondLst>
                            <p:childTnLst>
                              <p:par>
                                <p:cTn id="101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450" decel="100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5500"/>
                            </p:stCondLst>
                            <p:childTnLst>
                              <p:par>
                                <p:cTn id="108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450" decel="100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6000"/>
                            </p:stCondLst>
                            <p:childTnLst>
                              <p:par>
                                <p:cTn id="115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450" decel="100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7000"/>
                            </p:stCondLst>
                            <p:childTnLst>
                              <p:par>
                                <p:cTn id="128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450" decel="100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7500"/>
                            </p:stCondLst>
                            <p:childTnLst>
                              <p:par>
                                <p:cTn id="135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450" decel="100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8000"/>
                            </p:stCondLst>
                            <p:childTnLst>
                              <p:par>
                                <p:cTn id="142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5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450" decel="100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9000"/>
                            </p:stCondLst>
                            <p:childTnLst>
                              <p:par>
                                <p:cTn id="155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8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450" decel="100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1" fill="hold">
                            <p:stCondLst>
                              <p:cond delay="9500"/>
                            </p:stCondLst>
                            <p:childTnLst>
                              <p:par>
                                <p:cTn id="162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5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6" dur="450" decel="100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7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10000"/>
                            </p:stCondLst>
                            <p:childTnLst>
                              <p:par>
                                <p:cTn id="169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2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3" dur="450" decel="100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4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49" grpId="0" animBg="1"/>
      <p:bldP spid="51" grpId="0"/>
      <p:bldP spid="53" grpId="0"/>
      <p:bldP spid="55" grpId="0"/>
      <p:bldP spid="56" grpId="0"/>
      <p:bldP spid="57" grpId="0"/>
      <p:bldP spid="58" grpId="0" animBg="1"/>
      <p:bldP spid="59" grpId="0" animBg="1"/>
      <p:bldP spid="60" grpId="0" animBg="1"/>
      <p:bldP spid="61" grpId="0" animBg="1"/>
      <p:bldP spid="63" grpId="0" animBg="1"/>
      <p:bldP spid="66" grpId="0" animBg="1"/>
      <p:bldP spid="67" grpId="0" animBg="1"/>
      <p:bldP spid="70" grpId="0"/>
      <p:bldP spid="73" grpId="0" animBg="1"/>
      <p:bldP spid="74" grpId="0" animBg="1"/>
      <p:bldP spid="75" grpId="0" animBg="1"/>
      <p:bldP spid="7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7A99C3-6807-8A04-88FD-F07368D273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4AE3A4-1EB0-00C1-61E8-123FADE466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1059" y="0"/>
            <a:ext cx="9323598" cy="689589"/>
          </a:xfrm>
        </p:spPr>
        <p:txBody>
          <a:bodyPr>
            <a:normAutofit fontScale="90000"/>
          </a:bodyPr>
          <a:lstStyle/>
          <a:p>
            <a:r>
              <a:rPr lang="en-IN" b="1" dirty="0"/>
              <a:t>Proposed Method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F797E4-33AA-C12A-F666-CFC09C924B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90517" y="6295792"/>
            <a:ext cx="5729278" cy="365125"/>
          </a:xfrm>
        </p:spPr>
        <p:txBody>
          <a:bodyPr/>
          <a:lstStyle/>
          <a:p>
            <a:r>
              <a:rPr lang="en-US" sz="1100" b="1" dirty="0"/>
              <a:t>4</a:t>
            </a:r>
            <a:r>
              <a:rPr lang="en-US" sz="1100" b="1" baseline="30000" dirty="0"/>
              <a:t>th</a:t>
            </a:r>
            <a:r>
              <a:rPr lang="en-US" sz="1100" b="1" dirty="0"/>
              <a:t> International Conference on Innovations in Data Analytics (ICIDA 2025)</a:t>
            </a:r>
            <a:endParaRPr lang="en-IN" sz="11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79A443F-9D8F-320B-4F79-A624510CB5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8734" y="-1"/>
            <a:ext cx="1392792" cy="1255043"/>
          </a:xfrm>
          <a:prstGeom prst="rect">
            <a:avLst/>
          </a:prstGeom>
        </p:spPr>
      </p:pic>
      <p:sp>
        <p:nvSpPr>
          <p:cNvPr id="10" name="Freeform 64">
            <a:extLst>
              <a:ext uri="{FF2B5EF4-FFF2-40B4-BE49-F238E27FC236}">
                <a16:creationId xmlns:a16="http://schemas.microsoft.com/office/drawing/2014/main" id="{14DA82C4-2A5F-BFFD-CF28-85CE6C04B15D}"/>
              </a:ext>
            </a:extLst>
          </p:cNvPr>
          <p:cNvSpPr/>
          <p:nvPr/>
        </p:nvSpPr>
        <p:spPr>
          <a:xfrm flipH="1">
            <a:off x="0" y="126492"/>
            <a:ext cx="1093164" cy="1055006"/>
          </a:xfrm>
          <a:custGeom>
            <a:avLst/>
            <a:gdLst/>
            <a:ahLst/>
            <a:cxnLst/>
            <a:rect l="l" t="t" r="r" b="b"/>
            <a:pathLst>
              <a:path w="559764" h="597806">
                <a:moveTo>
                  <a:pt x="559764" y="0"/>
                </a:moveTo>
                <a:lnTo>
                  <a:pt x="0" y="0"/>
                </a:lnTo>
                <a:lnTo>
                  <a:pt x="0" y="597807"/>
                </a:lnTo>
                <a:lnTo>
                  <a:pt x="559764" y="597807"/>
                </a:lnTo>
                <a:lnTo>
                  <a:pt x="559764" y="0"/>
                </a:lnTo>
                <a:close/>
              </a:path>
            </a:pathLst>
          </a:custGeom>
          <a:blipFill>
            <a:blip r:embed="rId3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BD" dirty="0"/>
          </a:p>
        </p:txBody>
      </p:sp>
      <p:sp>
        <p:nvSpPr>
          <p:cNvPr id="12" name="Rectangle 1">
            <a:extLst>
              <a:ext uri="{FF2B5EF4-FFF2-40B4-BE49-F238E27FC236}">
                <a16:creationId xmlns:a16="http://schemas.microsoft.com/office/drawing/2014/main" id="{8C9BCFE4-0774-217E-CB2F-74F4F6103B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75234" y="4347431"/>
            <a:ext cx="9416722" cy="1815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BD" altLang="en-BD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Backbone</a:t>
            </a:r>
            <a:r>
              <a:rPr kumimoji="0" lang="en-BD" altLang="en-BD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ResNet-50 (50 layers, residual blocks for deep feature extraction).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BD" altLang="en-BD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BD" altLang="en-BD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Augmentations</a:t>
            </a:r>
            <a:r>
              <a:rPr kumimoji="0" lang="en-BD" altLang="en-BD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Rotation (±20°), shifts (10%), zoom (±10%), flip, brightness [0.8-1.2], Gaussian blur.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BD" altLang="en-BD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BD" altLang="en-BD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Evaluation</a:t>
            </a:r>
            <a:r>
              <a:rPr kumimoji="0" lang="en-BD" altLang="en-BD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Cross-entropy loss; early stopping (patience=10); metrics: accuracy, precision, recall, F1.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BD" altLang="en-BD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BD" altLang="en-BD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XAI</a:t>
            </a:r>
            <a:r>
              <a:rPr kumimoji="0" lang="en-BD" altLang="en-BD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Heatmaps to explain model focus on tumor regions.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88A9C2-E75D-7EF3-693B-A4E6F645D49F}"/>
              </a:ext>
            </a:extLst>
          </p:cNvPr>
          <p:cNvSpPr txBox="1"/>
          <p:nvPr/>
        </p:nvSpPr>
        <p:spPr>
          <a:xfrm>
            <a:off x="1801504" y="1037230"/>
            <a:ext cx="938966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BD" altLang="en-BD" b="1" dirty="0">
                <a:latin typeface="Arial" panose="020B0604020202020204" pitchFamily="34" charset="0"/>
              </a:rPr>
              <a:t>SSL Frameworks</a:t>
            </a:r>
            <a:r>
              <a:rPr lang="en-BD" altLang="en-BD" dirty="0">
                <a:latin typeface="Arial" panose="020B0604020202020204" pitchFamily="34" charset="0"/>
              </a:rPr>
              <a:t>: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BD" altLang="en-BD" dirty="0">
              <a:latin typeface="Arial" panose="020B0604020202020204" pitchFamily="34" charset="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BD" altLang="en-BD" sz="1600" b="1" dirty="0">
                <a:latin typeface="Arial" panose="020B0604020202020204" pitchFamily="34" charset="0"/>
              </a:rPr>
              <a:t>SimCLR: </a:t>
            </a:r>
            <a:r>
              <a:rPr lang="en-BD" altLang="en-BD" sz="1600" dirty="0">
                <a:latin typeface="Arial" panose="020B0604020202020204" pitchFamily="34" charset="0"/>
              </a:rPr>
              <a:t>Contrastive learning with projection head; maximizes agreement between augmented views. 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BD" altLang="en-BD" sz="1600" b="1" dirty="0">
                <a:latin typeface="Arial" panose="020B0604020202020204" pitchFamily="34" charset="0"/>
              </a:rPr>
              <a:t>BYOL: </a:t>
            </a:r>
            <a:r>
              <a:rPr lang="en-BD" altLang="en-BD" sz="1600" dirty="0">
                <a:latin typeface="Arial" panose="020B0604020202020204" pitchFamily="34" charset="0"/>
              </a:rPr>
              <a:t>Asymmetric encoder-teacher setup; avoids negative pairs. 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BD" altLang="en-BD" sz="1600" b="1" dirty="0">
                <a:latin typeface="Arial" panose="020B0604020202020204" pitchFamily="34" charset="0"/>
              </a:rPr>
              <a:t>DINO: </a:t>
            </a:r>
            <a:r>
              <a:rPr lang="en-BD" altLang="en-BD" sz="1600" dirty="0">
                <a:latin typeface="Arial" panose="020B0604020202020204" pitchFamily="34" charset="0"/>
              </a:rPr>
              <a:t>Knowledge distillation with centering; focuses on global-local views. 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BD" altLang="en-BD" sz="1600" b="1" dirty="0">
                <a:latin typeface="Arial" panose="020B0604020202020204" pitchFamily="34" charset="0"/>
              </a:rPr>
              <a:t>MoCo v3: </a:t>
            </a:r>
            <a:r>
              <a:rPr lang="en-BD" altLang="en-BD" sz="1600" dirty="0">
                <a:latin typeface="Arial" panose="020B0604020202020204" pitchFamily="34" charset="0"/>
              </a:rPr>
              <a:t>Momentum contrast with queue; stable for large batches.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6C24AE7-8AD9-7158-DC85-BD37C63C27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463" y="2803194"/>
            <a:ext cx="9295589" cy="338739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4" name="Group 8">
            <a:extLst>
              <a:ext uri="{FF2B5EF4-FFF2-40B4-BE49-F238E27FC236}">
                <a16:creationId xmlns:a16="http://schemas.microsoft.com/office/drawing/2014/main" id="{A29A833F-1EAB-5E5B-9E3F-A69E2DF72AAC}"/>
              </a:ext>
            </a:extLst>
          </p:cNvPr>
          <p:cNvGrpSpPr/>
          <p:nvPr/>
        </p:nvGrpSpPr>
        <p:grpSpPr>
          <a:xfrm>
            <a:off x="10044752" y="6315410"/>
            <a:ext cx="1501254" cy="384215"/>
            <a:chOff x="0" y="0"/>
            <a:chExt cx="2647365" cy="406400"/>
          </a:xfrm>
        </p:grpSpPr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C8DA3AB4-8C50-B105-520C-E17A8E0F84E6}"/>
                </a:ext>
              </a:extLst>
            </p:cNvPr>
            <p:cNvSpPr/>
            <p:nvPr/>
          </p:nvSpPr>
          <p:spPr>
            <a:xfrm>
              <a:off x="0" y="0"/>
              <a:ext cx="2647365" cy="406400"/>
            </a:xfrm>
            <a:custGeom>
              <a:avLst/>
              <a:gdLst/>
              <a:ahLst/>
              <a:cxnLst/>
              <a:rect l="l" t="t" r="r" b="b"/>
              <a:pathLst>
                <a:path w="2647365" h="406400">
                  <a:moveTo>
                    <a:pt x="2444165" y="0"/>
                  </a:moveTo>
                  <a:cubicBezTo>
                    <a:pt x="2556389" y="0"/>
                    <a:pt x="2647365" y="90976"/>
                    <a:pt x="2647365" y="203200"/>
                  </a:cubicBezTo>
                  <a:cubicBezTo>
                    <a:pt x="2647365" y="315424"/>
                    <a:pt x="2556389" y="406400"/>
                    <a:pt x="2444165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38100" cap="sq">
              <a:solidFill>
                <a:schemeClr val="accent1"/>
              </a:solidFill>
              <a:prstDash val="solid"/>
              <a:miter/>
            </a:ln>
          </p:spPr>
          <p:txBody>
            <a:bodyPr/>
            <a:lstStyle/>
            <a:p>
              <a:endParaRPr lang="en-BD" dirty="0"/>
            </a:p>
          </p:txBody>
        </p:sp>
        <p:sp>
          <p:nvSpPr>
            <p:cNvPr id="16" name="TextBox 10">
              <a:extLst>
                <a:ext uri="{FF2B5EF4-FFF2-40B4-BE49-F238E27FC236}">
                  <a16:creationId xmlns:a16="http://schemas.microsoft.com/office/drawing/2014/main" id="{0AE7538A-C94C-730B-430B-1A2708A01F47}"/>
                </a:ext>
              </a:extLst>
            </p:cNvPr>
            <p:cNvSpPr txBox="1"/>
            <p:nvPr/>
          </p:nvSpPr>
          <p:spPr>
            <a:xfrm>
              <a:off x="0" y="-47625"/>
              <a:ext cx="2647365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7" name="TextBox 26">
            <a:extLst>
              <a:ext uri="{FF2B5EF4-FFF2-40B4-BE49-F238E27FC236}">
                <a16:creationId xmlns:a16="http://schemas.microsoft.com/office/drawing/2014/main" id="{283C811A-70EA-D6A6-125D-182031F3B994}"/>
              </a:ext>
            </a:extLst>
          </p:cNvPr>
          <p:cNvSpPr txBox="1"/>
          <p:nvPr/>
        </p:nvSpPr>
        <p:spPr>
          <a:xfrm>
            <a:off x="9725303" y="6345533"/>
            <a:ext cx="2130195" cy="2527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101"/>
              </a:lnSpc>
              <a:spcBef>
                <a:spcPct val="0"/>
              </a:spcBef>
            </a:pPr>
            <a:r>
              <a:rPr lang="en-US" sz="1501" dirty="0">
                <a:solidFill>
                  <a:srgbClr val="1E302C"/>
                </a:solidFill>
                <a:latin typeface="ITC Franklin Gothic LT"/>
                <a:ea typeface="ITC Franklin Gothic LT"/>
                <a:cs typeface="ITC Franklin Gothic LT"/>
                <a:sym typeface="ITC Franklin Gothic LT"/>
              </a:rPr>
              <a:t>Page 08 of 14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195BD39C-31BC-6B82-4F71-7532617CC81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9617" y="-3790122"/>
            <a:ext cx="7772400" cy="36576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E789B4F-D575-6A8F-2876-80E116EACA5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51231" y="261257"/>
            <a:ext cx="5054600" cy="375636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69538D5-7270-AB85-3F2B-BED315072C0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9674" y="639693"/>
            <a:ext cx="6781800" cy="3834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572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2.96296E-6 L 0.00143 0.60555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" y="30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3.7037E-7 L 0.003 0.64722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3" y="3236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7447 0.03125 L 0.47773 0.04375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156" y="62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2344 -0.04213 L -0.60925 -0.00741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297" y="17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37125A-7223-350D-60A7-B4AB540815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2F284D-013A-13A2-1D86-E517788C65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5136" y="269204"/>
            <a:ext cx="9323598" cy="985838"/>
          </a:xfrm>
        </p:spPr>
        <p:txBody>
          <a:bodyPr>
            <a:noAutofit/>
          </a:bodyPr>
          <a:lstStyle/>
          <a:p>
            <a:r>
              <a:rPr lang="en-IN" sz="3200" b="1" dirty="0"/>
              <a:t>Dataset Details/ Benchmark/ Simulation Platform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CFABAA-9A82-70FA-DD27-480CEEFC4D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29097" y="6367335"/>
            <a:ext cx="5620209" cy="365125"/>
          </a:xfrm>
        </p:spPr>
        <p:txBody>
          <a:bodyPr/>
          <a:lstStyle/>
          <a:p>
            <a:r>
              <a:rPr lang="en-US" sz="1100" b="1" dirty="0"/>
              <a:t>4</a:t>
            </a:r>
            <a:r>
              <a:rPr lang="en-US" sz="1100" b="1" baseline="30000" dirty="0"/>
              <a:t>th</a:t>
            </a:r>
            <a:r>
              <a:rPr lang="en-US" sz="1100" b="1" dirty="0"/>
              <a:t> International Conference on Innovations in Data Analytics (ICIDA 2025)</a:t>
            </a:r>
            <a:endParaRPr lang="en-IN" sz="11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389D2E5-B79E-A9F5-A86F-DB10913029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8734" y="-1"/>
            <a:ext cx="1392792" cy="1255043"/>
          </a:xfrm>
          <a:prstGeom prst="rect">
            <a:avLst/>
          </a:prstGeom>
        </p:spPr>
      </p:pic>
      <p:sp>
        <p:nvSpPr>
          <p:cNvPr id="10" name="Freeform 64">
            <a:extLst>
              <a:ext uri="{FF2B5EF4-FFF2-40B4-BE49-F238E27FC236}">
                <a16:creationId xmlns:a16="http://schemas.microsoft.com/office/drawing/2014/main" id="{DCA5B7B2-EE8C-1B44-2363-5D42478D467B}"/>
              </a:ext>
            </a:extLst>
          </p:cNvPr>
          <p:cNvSpPr/>
          <p:nvPr/>
        </p:nvSpPr>
        <p:spPr>
          <a:xfrm flipH="1">
            <a:off x="0" y="126492"/>
            <a:ext cx="1093164" cy="1055006"/>
          </a:xfrm>
          <a:custGeom>
            <a:avLst/>
            <a:gdLst/>
            <a:ahLst/>
            <a:cxnLst/>
            <a:rect l="l" t="t" r="r" b="b"/>
            <a:pathLst>
              <a:path w="559764" h="597806">
                <a:moveTo>
                  <a:pt x="559764" y="0"/>
                </a:moveTo>
                <a:lnTo>
                  <a:pt x="0" y="0"/>
                </a:lnTo>
                <a:lnTo>
                  <a:pt x="0" y="597807"/>
                </a:lnTo>
                <a:lnTo>
                  <a:pt x="559764" y="597807"/>
                </a:lnTo>
                <a:lnTo>
                  <a:pt x="559764" y="0"/>
                </a:lnTo>
                <a:close/>
              </a:path>
            </a:pathLst>
          </a:custGeom>
          <a:blipFill>
            <a:blip r:embed="rId3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BD" dirty="0"/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2003AFAE-5B4B-485F-4018-841DD0F0C4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809871"/>
              </p:ext>
            </p:extLst>
          </p:nvPr>
        </p:nvGraphicFramePr>
        <p:xfrm>
          <a:off x="6201511" y="2014017"/>
          <a:ext cx="4798243" cy="3200400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1630837">
                  <a:extLst>
                    <a:ext uri="{9D8B030D-6E8A-4147-A177-3AD203B41FA5}">
                      <a16:colId xmlns:a16="http://schemas.microsoft.com/office/drawing/2014/main" val="550462722"/>
                    </a:ext>
                  </a:extLst>
                </a:gridCol>
                <a:gridCol w="2103102">
                  <a:extLst>
                    <a:ext uri="{9D8B030D-6E8A-4147-A177-3AD203B41FA5}">
                      <a16:colId xmlns:a16="http://schemas.microsoft.com/office/drawing/2014/main" val="1066953571"/>
                    </a:ext>
                  </a:extLst>
                </a:gridCol>
                <a:gridCol w="1064304">
                  <a:extLst>
                    <a:ext uri="{9D8B030D-6E8A-4147-A177-3AD203B41FA5}">
                      <a16:colId xmlns:a16="http://schemas.microsoft.com/office/drawing/2014/main" val="2980634846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1800" b="1" dirty="0" err="1"/>
                        <a:t>Tumor</a:t>
                      </a:r>
                      <a:r>
                        <a:rPr lang="en-GB" sz="1800" b="1" dirty="0"/>
                        <a:t> Class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1800" b="1" dirty="0"/>
                        <a:t>Amount</a:t>
                      </a:r>
                    </a:p>
                    <a:p>
                      <a:pPr algn="ctr">
                        <a:buNone/>
                      </a:pPr>
                      <a:r>
                        <a:rPr lang="en-GB" sz="1800" b="1" dirty="0"/>
                        <a:t>(T1C+, T1, T2)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1800" b="1" dirty="0"/>
                        <a:t>Total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4877184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1800"/>
                        <a:t>Glioma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BD" sz="1800"/>
                        <a:t>508 + 430 + 346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BD" sz="1800"/>
                        <a:t>1,284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83881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1800"/>
                        <a:t>Schwannoma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BD" sz="1800" dirty="0"/>
                        <a:t>153 + 194 + 123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BD" sz="1800"/>
                        <a:t>470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9414067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1800"/>
                        <a:t>Meningioma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BD" sz="1800" dirty="0"/>
                        <a:t>345 + 625 + 329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BD" sz="1800" dirty="0"/>
                        <a:t>1,299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5596537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1800" dirty="0" err="1"/>
                        <a:t>Neurocitoma</a:t>
                      </a:r>
                      <a:endParaRPr lang="en-GB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BD" sz="1800" dirty="0"/>
                        <a:t>169 + 261 + 112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BD" sz="1800"/>
                        <a:t>542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5102864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1800"/>
                        <a:t>Other Lesions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BD" sz="1800"/>
                        <a:t>152 + 48 + 57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BD" sz="1800"/>
                        <a:t>257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1327465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1800"/>
                        <a:t>Normal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BD" sz="1800"/>
                        <a:t>272 + 291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BD" sz="1800"/>
                        <a:t>563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6552643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1800" b="1" dirty="0"/>
                        <a:t>Grand Total</a:t>
                      </a:r>
                      <a:endParaRPr lang="en-GB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BD" sz="1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BD" sz="1800" b="1" dirty="0"/>
                        <a:t>4,448</a:t>
                      </a:r>
                      <a:endParaRPr lang="en-BD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4670476"/>
                  </a:ext>
                </a:extLst>
              </a:tr>
            </a:tbl>
          </a:graphicData>
        </a:graphic>
      </p:graphicFrame>
      <p:pic>
        <p:nvPicPr>
          <p:cNvPr id="12" name="Picture 11">
            <a:extLst>
              <a:ext uri="{FF2B5EF4-FFF2-40B4-BE49-F238E27FC236}">
                <a16:creationId xmlns:a16="http://schemas.microsoft.com/office/drawing/2014/main" id="{40F96983-82C2-F2FA-282E-4E7A2D9045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2011" y="1610509"/>
            <a:ext cx="3888000" cy="391545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AC679BF-1F51-7646-E2C9-C9C461A18CE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86201" y="1009835"/>
            <a:ext cx="3888000" cy="4144286"/>
          </a:xfrm>
          <a:prstGeom prst="rect">
            <a:avLst/>
          </a:prstGeom>
        </p:spPr>
      </p:pic>
      <p:grpSp>
        <p:nvGrpSpPr>
          <p:cNvPr id="3" name="Group 8">
            <a:extLst>
              <a:ext uri="{FF2B5EF4-FFF2-40B4-BE49-F238E27FC236}">
                <a16:creationId xmlns:a16="http://schemas.microsoft.com/office/drawing/2014/main" id="{1A7430CB-E416-33FB-154A-87549273D8E1}"/>
              </a:ext>
            </a:extLst>
          </p:cNvPr>
          <p:cNvGrpSpPr/>
          <p:nvPr/>
        </p:nvGrpSpPr>
        <p:grpSpPr>
          <a:xfrm>
            <a:off x="9962866" y="6206228"/>
            <a:ext cx="1501254" cy="384215"/>
            <a:chOff x="0" y="0"/>
            <a:chExt cx="2647365" cy="406400"/>
          </a:xfrm>
        </p:grpSpPr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CCB9FB64-4B9A-6BDC-BD0D-B41D0629AE24}"/>
                </a:ext>
              </a:extLst>
            </p:cNvPr>
            <p:cNvSpPr/>
            <p:nvPr/>
          </p:nvSpPr>
          <p:spPr>
            <a:xfrm>
              <a:off x="0" y="0"/>
              <a:ext cx="2647365" cy="406400"/>
            </a:xfrm>
            <a:custGeom>
              <a:avLst/>
              <a:gdLst/>
              <a:ahLst/>
              <a:cxnLst/>
              <a:rect l="l" t="t" r="r" b="b"/>
              <a:pathLst>
                <a:path w="2647365" h="406400">
                  <a:moveTo>
                    <a:pt x="2444165" y="0"/>
                  </a:moveTo>
                  <a:cubicBezTo>
                    <a:pt x="2556389" y="0"/>
                    <a:pt x="2647365" y="90976"/>
                    <a:pt x="2647365" y="203200"/>
                  </a:cubicBezTo>
                  <a:cubicBezTo>
                    <a:pt x="2647365" y="315424"/>
                    <a:pt x="2556389" y="406400"/>
                    <a:pt x="2444165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38100" cap="sq">
              <a:solidFill>
                <a:schemeClr val="accent1"/>
              </a:solidFill>
              <a:prstDash val="solid"/>
              <a:miter/>
            </a:ln>
          </p:spPr>
          <p:txBody>
            <a:bodyPr/>
            <a:lstStyle/>
            <a:p>
              <a:endParaRPr lang="en-BD" dirty="0"/>
            </a:p>
          </p:txBody>
        </p:sp>
        <p:sp>
          <p:nvSpPr>
            <p:cNvPr id="15" name="TextBox 10">
              <a:extLst>
                <a:ext uri="{FF2B5EF4-FFF2-40B4-BE49-F238E27FC236}">
                  <a16:creationId xmlns:a16="http://schemas.microsoft.com/office/drawing/2014/main" id="{3D9E38CA-8038-C487-7BC9-0B6954660224}"/>
                </a:ext>
              </a:extLst>
            </p:cNvPr>
            <p:cNvSpPr txBox="1"/>
            <p:nvPr/>
          </p:nvSpPr>
          <p:spPr>
            <a:xfrm>
              <a:off x="0" y="-47625"/>
              <a:ext cx="2647365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6" name="TextBox 26">
            <a:extLst>
              <a:ext uri="{FF2B5EF4-FFF2-40B4-BE49-F238E27FC236}">
                <a16:creationId xmlns:a16="http://schemas.microsoft.com/office/drawing/2014/main" id="{9C67AC4D-051A-4817-CE90-4BD7B9AB41AF}"/>
              </a:ext>
            </a:extLst>
          </p:cNvPr>
          <p:cNvSpPr txBox="1"/>
          <p:nvPr/>
        </p:nvSpPr>
        <p:spPr>
          <a:xfrm>
            <a:off x="9643417" y="6236351"/>
            <a:ext cx="2130195" cy="2527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101"/>
              </a:lnSpc>
              <a:spcBef>
                <a:spcPct val="0"/>
              </a:spcBef>
            </a:pPr>
            <a:r>
              <a:rPr lang="en-US" sz="1501" dirty="0">
                <a:solidFill>
                  <a:srgbClr val="1E302C"/>
                </a:solidFill>
                <a:latin typeface="ITC Franklin Gothic LT"/>
                <a:ea typeface="ITC Franklin Gothic LT"/>
                <a:cs typeface="ITC Franklin Gothic LT"/>
                <a:sym typeface="ITC Franklin Gothic LT"/>
              </a:rPr>
              <a:t>Page 09 of 14</a:t>
            </a:r>
          </a:p>
        </p:txBody>
      </p:sp>
    </p:spTree>
    <p:extLst>
      <p:ext uri="{BB962C8B-B14F-4D97-AF65-F5344CB8AC3E}">
        <p14:creationId xmlns:p14="http://schemas.microsoft.com/office/powerpoint/2010/main" val="950615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1.11111E-6 L -0.00195 0.50208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4" y="250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938 4.44444E-6 L 0.41992 0.0074 " pathEditMode="relative" rAng="0" ptsTypes="AA">
                                      <p:cBhvr>
                                        <p:cTn id="27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458" y="3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TM03457496[[fn=Parallax]]</Template>
  <TotalTime>423</TotalTime>
  <Words>1476</Words>
  <Application>Microsoft Macintosh PowerPoint</Application>
  <PresentationFormat>Widescreen</PresentationFormat>
  <Paragraphs>339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5" baseType="lpstr">
      <vt:lpstr>Apple Color Emoji</vt:lpstr>
      <vt:lpstr>Arial</vt:lpstr>
      <vt:lpstr>Calibri</vt:lpstr>
      <vt:lpstr>Corbel</vt:lpstr>
      <vt:lpstr>ITC Franklin Gothic LT</vt:lpstr>
      <vt:lpstr>Saira ExtraCondensed Semi-Bold</vt:lpstr>
      <vt:lpstr>Times New Roman</vt:lpstr>
      <vt:lpstr>TT Hoves</vt:lpstr>
      <vt:lpstr>TT Hoves Bold</vt:lpstr>
      <vt:lpstr>Wingdings</vt:lpstr>
      <vt:lpstr>Parallax</vt:lpstr>
      <vt:lpstr>TumorXAI: Self-Supervised Deep Learning Framework for Explainable Brain MRI Tumor Classification (Paper ID - 849 )  [Abrar Hossain Zahin¹, Amit Kumar Saha, Tanvir Mridha, Saifur Rahman, Jannatul Ferdous Prome, Raima Husna, Israt Jahan, Ahmed Wasif Reza]</vt:lpstr>
      <vt:lpstr>PowerPoint Presentation</vt:lpstr>
      <vt:lpstr>Introduction</vt:lpstr>
      <vt:lpstr>Literature Review</vt:lpstr>
      <vt:lpstr>Problem Formulation/ Problem Description</vt:lpstr>
      <vt:lpstr>Novelty</vt:lpstr>
      <vt:lpstr>Proposed Method </vt:lpstr>
      <vt:lpstr>Proposed Method </vt:lpstr>
      <vt:lpstr>Dataset Details/ Benchmark/ Simulation Platform</vt:lpstr>
      <vt:lpstr>Experimental Results</vt:lpstr>
      <vt:lpstr>Experimental Results</vt:lpstr>
      <vt:lpstr>Conclusion</vt:lpstr>
      <vt:lpstr>Bibliography</vt:lpstr>
      <vt:lpstr>Thank 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indrajit.pan@hotmail.com</dc:creator>
  <cp:lastModifiedBy>Toda</cp:lastModifiedBy>
  <cp:revision>174</cp:revision>
  <dcterms:created xsi:type="dcterms:W3CDTF">2025-11-16T19:10:11Z</dcterms:created>
  <dcterms:modified xsi:type="dcterms:W3CDTF">2025-12-05T18:32:59Z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efa4170-0d19-0005-0004-bc88714345d2_Enabled">
    <vt:lpwstr>true</vt:lpwstr>
  </property>
  <property fmtid="{D5CDD505-2E9C-101B-9397-08002B2CF9AE}" pid="3" name="MSIP_Label_defa4170-0d19-0005-0004-bc88714345d2_SetDate">
    <vt:lpwstr>2025-11-28T06:15:08Z</vt:lpwstr>
  </property>
  <property fmtid="{D5CDD505-2E9C-101B-9397-08002B2CF9AE}" pid="4" name="MSIP_Label_defa4170-0d19-0005-0004-bc88714345d2_Method">
    <vt:lpwstr>Standard</vt:lpwstr>
  </property>
  <property fmtid="{D5CDD505-2E9C-101B-9397-08002B2CF9AE}" pid="5" name="MSIP_Label_defa4170-0d19-0005-0004-bc88714345d2_Name">
    <vt:lpwstr>defa4170-0d19-0005-0004-bc88714345d2</vt:lpwstr>
  </property>
  <property fmtid="{D5CDD505-2E9C-101B-9397-08002B2CF9AE}" pid="6" name="MSIP_Label_defa4170-0d19-0005-0004-bc88714345d2_SiteId">
    <vt:lpwstr>7f63f5cc-56c2-414f-a9cf-f794c3a99885</vt:lpwstr>
  </property>
  <property fmtid="{D5CDD505-2E9C-101B-9397-08002B2CF9AE}" pid="7" name="MSIP_Label_defa4170-0d19-0005-0004-bc88714345d2_ActionId">
    <vt:lpwstr>617ad41e-9ef3-4ae6-ac2e-8e62fed7a9b1</vt:lpwstr>
  </property>
  <property fmtid="{D5CDD505-2E9C-101B-9397-08002B2CF9AE}" pid="8" name="MSIP_Label_defa4170-0d19-0005-0004-bc88714345d2_ContentBits">
    <vt:lpwstr>0</vt:lpwstr>
  </property>
  <property fmtid="{D5CDD505-2E9C-101B-9397-08002B2CF9AE}" pid="9" name="MSIP_Label_defa4170-0d19-0005-0004-bc88714345d2_Tag">
    <vt:lpwstr>50, 3, 0, 1</vt:lpwstr>
  </property>
</Properties>
</file>